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diagrams/layout1.xml" ContentType="application/vnd.openxmlformats-officedocument.drawingml.diagramLayout+xml"/>
  <Override PartName="/ppt/charts/chart3.xml" ContentType="application/vnd.openxmlformats-officedocument.drawingml.chart+xml"/>
  <Override PartName="/ppt/charts/chart5.xml" ContentType="application/vnd.openxmlformats-officedocument.drawingml.chart+xml"/>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hart8.xml" ContentType="application/vnd.openxmlformats-officedocument.drawingml.chart+xml"/>
  <Override PartName="/ppt/notesSlides/notesSlide33.xml" ContentType="application/vnd.openxmlformats-officedocument.presentationml.notesSlide+xml"/>
  <Override PartName="/ppt/charts/chart12.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charts/chart6.xml" ContentType="application/vnd.openxmlformats-officedocument.drawingml.chart+xml"/>
  <Override PartName="/ppt/notesSlides/notesSlide31.xml" ContentType="application/vnd.openxmlformats-officedocument.presentationml.notesSlide+xml"/>
  <Override PartName="/ppt/charts/chart10.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notesSlides/notesSlide32.xml" ContentType="application/vnd.openxmlformats-officedocument.presentationml.notesSlide+xml"/>
  <Override PartName="/ppt/charts/chart11.xml" ContentType="application/vnd.openxmlformats-officedocument.drawingml.chart+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7"/>
  </p:notesMasterIdLst>
  <p:handoutMasterIdLst>
    <p:handoutMasterId r:id="rId38"/>
  </p:handoutMasterIdLst>
  <p:sldIdLst>
    <p:sldId id="256" r:id="rId2"/>
    <p:sldId id="257" r:id="rId3"/>
    <p:sldId id="377" r:id="rId4"/>
    <p:sldId id="411" r:id="rId5"/>
    <p:sldId id="403" r:id="rId6"/>
    <p:sldId id="405" r:id="rId7"/>
    <p:sldId id="409" r:id="rId8"/>
    <p:sldId id="410" r:id="rId9"/>
    <p:sldId id="406" r:id="rId10"/>
    <p:sldId id="408" r:id="rId11"/>
    <p:sldId id="419" r:id="rId12"/>
    <p:sldId id="393" r:id="rId13"/>
    <p:sldId id="434" r:id="rId14"/>
    <p:sldId id="423" r:id="rId15"/>
    <p:sldId id="420" r:id="rId16"/>
    <p:sldId id="396" r:id="rId17"/>
    <p:sldId id="272" r:id="rId18"/>
    <p:sldId id="421" r:id="rId19"/>
    <p:sldId id="378" r:id="rId20"/>
    <p:sldId id="435" r:id="rId21"/>
    <p:sldId id="428" r:id="rId22"/>
    <p:sldId id="422" r:id="rId23"/>
    <p:sldId id="424" r:id="rId24"/>
    <p:sldId id="385" r:id="rId25"/>
    <p:sldId id="379" r:id="rId26"/>
    <p:sldId id="415" r:id="rId27"/>
    <p:sldId id="431" r:id="rId28"/>
    <p:sldId id="432" r:id="rId29"/>
    <p:sldId id="433" r:id="rId30"/>
    <p:sldId id="436" r:id="rId31"/>
    <p:sldId id="417" r:id="rId32"/>
    <p:sldId id="430" r:id="rId33"/>
    <p:sldId id="389" r:id="rId34"/>
    <p:sldId id="392" r:id="rId35"/>
    <p:sldId id="407" r:id="rId36"/>
  </p:sldIdLst>
  <p:sldSz cx="9144000" cy="6858000" type="screen4x3"/>
  <p:notesSz cx="7077075" cy="9363075"/>
  <p:defaultTextStyle>
    <a:defPPr>
      <a:defRPr lang="en-GB"/>
    </a:defPPr>
    <a:lvl1pPr algn="l" defTabSz="457200" rtl="0" eaLnBrk="0" fontAlgn="base" hangingPunct="0">
      <a:lnSpc>
        <a:spcPct val="82000"/>
      </a:lnSpc>
      <a:spcBef>
        <a:spcPct val="0"/>
      </a:spcBef>
      <a:spcAft>
        <a:spcPct val="0"/>
      </a:spcAft>
      <a:buClr>
        <a:srgbClr val="EAEAEA"/>
      </a:buClr>
      <a:buSzPct val="100000"/>
      <a:buFont typeface="Times New Roman" pitchFamily="18" charset="0"/>
      <a:defRPr sz="2400" kern="1200">
        <a:solidFill>
          <a:schemeClr val="bg1"/>
        </a:solidFill>
        <a:latin typeface="Arial" charset="0"/>
        <a:ea typeface="+mn-ea"/>
        <a:cs typeface="Lucida Sans Unicode" pitchFamily="34" charset="0"/>
      </a:defRPr>
    </a:lvl1pPr>
    <a:lvl2pPr marL="457200" algn="l" defTabSz="457200" rtl="0" eaLnBrk="0" fontAlgn="base" hangingPunct="0">
      <a:lnSpc>
        <a:spcPct val="82000"/>
      </a:lnSpc>
      <a:spcBef>
        <a:spcPct val="0"/>
      </a:spcBef>
      <a:spcAft>
        <a:spcPct val="0"/>
      </a:spcAft>
      <a:buClr>
        <a:srgbClr val="EAEAEA"/>
      </a:buClr>
      <a:buSzPct val="100000"/>
      <a:buFont typeface="Times New Roman" pitchFamily="18" charset="0"/>
      <a:defRPr sz="2400" kern="1200">
        <a:solidFill>
          <a:schemeClr val="bg1"/>
        </a:solidFill>
        <a:latin typeface="Arial" charset="0"/>
        <a:ea typeface="+mn-ea"/>
        <a:cs typeface="Lucida Sans Unicode" pitchFamily="34" charset="0"/>
      </a:defRPr>
    </a:lvl2pPr>
    <a:lvl3pPr marL="914400" algn="l" defTabSz="457200" rtl="0" eaLnBrk="0" fontAlgn="base" hangingPunct="0">
      <a:lnSpc>
        <a:spcPct val="82000"/>
      </a:lnSpc>
      <a:spcBef>
        <a:spcPct val="0"/>
      </a:spcBef>
      <a:spcAft>
        <a:spcPct val="0"/>
      </a:spcAft>
      <a:buClr>
        <a:srgbClr val="EAEAEA"/>
      </a:buClr>
      <a:buSzPct val="100000"/>
      <a:buFont typeface="Times New Roman" pitchFamily="18" charset="0"/>
      <a:defRPr sz="2400" kern="1200">
        <a:solidFill>
          <a:schemeClr val="bg1"/>
        </a:solidFill>
        <a:latin typeface="Arial" charset="0"/>
        <a:ea typeface="+mn-ea"/>
        <a:cs typeface="Lucida Sans Unicode" pitchFamily="34" charset="0"/>
      </a:defRPr>
    </a:lvl3pPr>
    <a:lvl4pPr marL="1371600" algn="l" defTabSz="457200" rtl="0" eaLnBrk="0" fontAlgn="base" hangingPunct="0">
      <a:lnSpc>
        <a:spcPct val="82000"/>
      </a:lnSpc>
      <a:spcBef>
        <a:spcPct val="0"/>
      </a:spcBef>
      <a:spcAft>
        <a:spcPct val="0"/>
      </a:spcAft>
      <a:buClr>
        <a:srgbClr val="EAEAEA"/>
      </a:buClr>
      <a:buSzPct val="100000"/>
      <a:buFont typeface="Times New Roman" pitchFamily="18" charset="0"/>
      <a:defRPr sz="2400" kern="1200">
        <a:solidFill>
          <a:schemeClr val="bg1"/>
        </a:solidFill>
        <a:latin typeface="Arial" charset="0"/>
        <a:ea typeface="+mn-ea"/>
        <a:cs typeface="Lucida Sans Unicode" pitchFamily="34" charset="0"/>
      </a:defRPr>
    </a:lvl4pPr>
    <a:lvl5pPr marL="1828800" algn="l" defTabSz="457200" rtl="0" eaLnBrk="0" fontAlgn="base" hangingPunct="0">
      <a:lnSpc>
        <a:spcPct val="82000"/>
      </a:lnSpc>
      <a:spcBef>
        <a:spcPct val="0"/>
      </a:spcBef>
      <a:spcAft>
        <a:spcPct val="0"/>
      </a:spcAft>
      <a:buClr>
        <a:srgbClr val="EAEAEA"/>
      </a:buClr>
      <a:buSzPct val="100000"/>
      <a:buFont typeface="Times New Roman" pitchFamily="18" charset="0"/>
      <a:defRPr sz="2400" kern="1200">
        <a:solidFill>
          <a:schemeClr val="bg1"/>
        </a:solidFill>
        <a:latin typeface="Arial" charset="0"/>
        <a:ea typeface="+mn-ea"/>
        <a:cs typeface="Lucida Sans Unicode" pitchFamily="34" charset="0"/>
      </a:defRPr>
    </a:lvl5pPr>
    <a:lvl6pPr marL="2286000" algn="l" defTabSz="914400" rtl="0" eaLnBrk="1" latinLnBrk="0" hangingPunct="1">
      <a:defRPr sz="2400" kern="1200">
        <a:solidFill>
          <a:schemeClr val="bg1"/>
        </a:solidFill>
        <a:latin typeface="Arial" charset="0"/>
        <a:ea typeface="+mn-ea"/>
        <a:cs typeface="Lucida Sans Unicode" pitchFamily="34" charset="0"/>
      </a:defRPr>
    </a:lvl6pPr>
    <a:lvl7pPr marL="2743200" algn="l" defTabSz="914400" rtl="0" eaLnBrk="1" latinLnBrk="0" hangingPunct="1">
      <a:defRPr sz="2400" kern="1200">
        <a:solidFill>
          <a:schemeClr val="bg1"/>
        </a:solidFill>
        <a:latin typeface="Arial" charset="0"/>
        <a:ea typeface="+mn-ea"/>
        <a:cs typeface="Lucida Sans Unicode" pitchFamily="34" charset="0"/>
      </a:defRPr>
    </a:lvl7pPr>
    <a:lvl8pPr marL="3200400" algn="l" defTabSz="914400" rtl="0" eaLnBrk="1" latinLnBrk="0" hangingPunct="1">
      <a:defRPr sz="2400" kern="1200">
        <a:solidFill>
          <a:schemeClr val="bg1"/>
        </a:solidFill>
        <a:latin typeface="Arial" charset="0"/>
        <a:ea typeface="+mn-ea"/>
        <a:cs typeface="Lucida Sans Unicode" pitchFamily="34" charset="0"/>
      </a:defRPr>
    </a:lvl8pPr>
    <a:lvl9pPr marL="3657600" algn="l" defTabSz="914400" rtl="0" eaLnBrk="1" latinLnBrk="0" hangingPunct="1">
      <a:defRPr sz="2400" kern="1200">
        <a:solidFill>
          <a:schemeClr val="bg1"/>
        </a:solidFill>
        <a:latin typeface="Arial" charset="0"/>
        <a:ea typeface="+mn-ea"/>
        <a:cs typeface="Lucida Sans Unicode"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70F0FA"/>
    <a:srgbClr val="FFCC99"/>
    <a:srgbClr val="CCECFF"/>
    <a:srgbClr val="F6FC04"/>
    <a:srgbClr val="FFCCCC"/>
    <a:srgbClr val="0BE4F5"/>
    <a:srgbClr val="66FFCC"/>
    <a:srgbClr val="EAEAEA"/>
    <a:srgbClr val="FF9966"/>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6026" autoAdjust="0"/>
    <p:restoredTop sz="67729" autoAdjust="0"/>
  </p:normalViewPr>
  <p:slideViewPr>
    <p:cSldViewPr>
      <p:cViewPr varScale="1">
        <p:scale>
          <a:sx n="43" d="100"/>
          <a:sy n="43" d="100"/>
        </p:scale>
        <p:origin x="-138" y="-96"/>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100" d="100"/>
        <a:sy n="100" d="100"/>
      </p:scale>
      <p:origin x="0" y="3282"/>
    </p:cViewPr>
  </p:sorterViewPr>
  <p:notesViewPr>
    <p:cSldViewPr>
      <p:cViewPr varScale="1">
        <p:scale>
          <a:sx n="59" d="100"/>
          <a:sy n="59" d="100"/>
        </p:scale>
        <p:origin x="-1752" y="-72"/>
      </p:cViewPr>
      <p:guideLst>
        <p:guide orient="horz" pos="2925"/>
        <p:guide pos="2203"/>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800" b="0">
                <a:solidFill>
                  <a:srgbClr val="FFFF00"/>
                </a:solidFill>
              </a:defRPr>
            </a:pPr>
            <a:r>
              <a:rPr lang="en-US" sz="2800" b="0" dirty="0" smtClean="0">
                <a:solidFill>
                  <a:srgbClr val="FFFF00"/>
                </a:solidFill>
              </a:rPr>
              <a:t>60 Years’ Growth</a:t>
            </a:r>
            <a:r>
              <a:rPr lang="en-US" sz="2800" b="0" baseline="0" dirty="0" smtClean="0">
                <a:solidFill>
                  <a:srgbClr val="FFFF00"/>
                </a:solidFill>
              </a:rPr>
              <a:t> of</a:t>
            </a:r>
            <a:r>
              <a:rPr lang="en-US" sz="2800" b="0" dirty="0" smtClean="0">
                <a:solidFill>
                  <a:srgbClr val="FFFF00"/>
                </a:solidFill>
              </a:rPr>
              <a:t> Wound Care Evidence</a:t>
            </a:r>
            <a:endParaRPr lang="en-US" sz="2800" b="0" dirty="0">
              <a:solidFill>
                <a:srgbClr val="FFFF00"/>
              </a:solidFill>
            </a:endParaRPr>
          </a:p>
        </c:rich>
      </c:tx>
      <c:layout/>
    </c:title>
    <c:plotArea>
      <c:layout/>
      <c:areaChart>
        <c:grouping val="stacked"/>
        <c:ser>
          <c:idx val="0"/>
          <c:order val="0"/>
          <c:tx>
            <c:strRef>
              <c:f>Sheet1!$B$1</c:f>
              <c:strCache>
                <c:ptCount val="1"/>
                <c:pt idx="0">
                  <c:v>Randomized</c:v>
                </c:pt>
              </c:strCache>
            </c:strRef>
          </c:tx>
          <c:spPr>
            <a:solidFill>
              <a:schemeClr val="accent1">
                <a:lumMod val="75000"/>
              </a:schemeClr>
            </a:solidFill>
          </c:spPr>
          <c:cat>
            <c:strRef>
              <c:f>Sheet1!$A$2:$A$7</c:f>
              <c:strCache>
                <c:ptCount val="6"/>
                <c:pt idx="1">
                  <c:v>1960-1970</c:v>
                </c:pt>
                <c:pt idx="2">
                  <c:v>1970-1980</c:v>
                </c:pt>
                <c:pt idx="3">
                  <c:v>1980-1990</c:v>
                </c:pt>
                <c:pt idx="4">
                  <c:v>1990-2000</c:v>
                </c:pt>
                <c:pt idx="5">
                  <c:v>2000-2010</c:v>
                </c:pt>
              </c:strCache>
            </c:strRef>
          </c:cat>
          <c:val>
            <c:numRef>
              <c:f>Sheet1!$B$2:$B$7</c:f>
              <c:numCache>
                <c:formatCode>General</c:formatCode>
                <c:ptCount val="6"/>
                <c:pt idx="1">
                  <c:v>7</c:v>
                </c:pt>
                <c:pt idx="2">
                  <c:v>71</c:v>
                </c:pt>
                <c:pt idx="3">
                  <c:v>395</c:v>
                </c:pt>
                <c:pt idx="4">
                  <c:v>1339</c:v>
                </c:pt>
                <c:pt idx="5">
                  <c:v>3196</c:v>
                </c:pt>
              </c:numCache>
            </c:numRef>
          </c:val>
        </c:ser>
        <c:ser>
          <c:idx val="1"/>
          <c:order val="1"/>
          <c:tx>
            <c:strRef>
              <c:f>Sheet1!$C$1</c:f>
              <c:strCache>
                <c:ptCount val="1"/>
                <c:pt idx="0">
                  <c:v>Non-Randomized</c:v>
                </c:pt>
              </c:strCache>
            </c:strRef>
          </c:tx>
          <c:spPr>
            <a:solidFill>
              <a:srgbClr val="F6FC04"/>
            </a:solidFill>
            <a:ln w="25400">
              <a:noFill/>
            </a:ln>
          </c:spPr>
          <c:cat>
            <c:strRef>
              <c:f>Sheet1!$A$2:$A$7</c:f>
              <c:strCache>
                <c:ptCount val="6"/>
                <c:pt idx="1">
                  <c:v>1960-1970</c:v>
                </c:pt>
                <c:pt idx="2">
                  <c:v>1970-1980</c:v>
                </c:pt>
                <c:pt idx="3">
                  <c:v>1980-1990</c:v>
                </c:pt>
                <c:pt idx="4">
                  <c:v>1990-2000</c:v>
                </c:pt>
                <c:pt idx="5">
                  <c:v>2000-2010</c:v>
                </c:pt>
              </c:strCache>
            </c:strRef>
          </c:cat>
          <c:val>
            <c:numRef>
              <c:f>Sheet1!$C$2:$C$7</c:f>
              <c:numCache>
                <c:formatCode>General</c:formatCode>
                <c:ptCount val="6"/>
                <c:pt idx="1">
                  <c:v>4357</c:v>
                </c:pt>
                <c:pt idx="2">
                  <c:v>9270</c:v>
                </c:pt>
                <c:pt idx="3">
                  <c:v>13530</c:v>
                </c:pt>
                <c:pt idx="4">
                  <c:v>20990</c:v>
                </c:pt>
                <c:pt idx="5">
                  <c:v>35446</c:v>
                </c:pt>
              </c:numCache>
            </c:numRef>
          </c:val>
        </c:ser>
        <c:axId val="116731904"/>
        <c:axId val="111817472"/>
      </c:areaChart>
      <c:valAx>
        <c:axId val="111817472"/>
        <c:scaling>
          <c:orientation val="minMax"/>
        </c:scaling>
        <c:axPos val="l"/>
        <c:majorGridlines/>
        <c:numFmt formatCode="General" sourceLinked="1"/>
        <c:majorTickMark val="none"/>
        <c:tickLblPos val="nextTo"/>
        <c:txPr>
          <a:bodyPr/>
          <a:lstStyle/>
          <a:p>
            <a:pPr>
              <a:defRPr>
                <a:solidFill>
                  <a:schemeClr val="bg1"/>
                </a:solidFill>
              </a:defRPr>
            </a:pPr>
            <a:endParaRPr lang="en-US"/>
          </a:p>
        </c:txPr>
        <c:crossAx val="116731904"/>
        <c:crosses val="autoZero"/>
        <c:crossBetween val="midCat"/>
      </c:valAx>
      <c:catAx>
        <c:axId val="116731904"/>
        <c:scaling>
          <c:orientation val="minMax"/>
        </c:scaling>
        <c:axPos val="b"/>
        <c:majorTickMark val="none"/>
        <c:tickLblPos val="nextTo"/>
        <c:txPr>
          <a:bodyPr/>
          <a:lstStyle/>
          <a:p>
            <a:pPr>
              <a:defRPr>
                <a:solidFill>
                  <a:schemeClr val="bg1"/>
                </a:solidFill>
              </a:defRPr>
            </a:pPr>
            <a:endParaRPr lang="en-US"/>
          </a:p>
        </c:txPr>
        <c:crossAx val="111817472"/>
        <c:crosses val="autoZero"/>
        <c:auto val="1"/>
        <c:lblAlgn val="ctr"/>
        <c:lblOffset val="100"/>
      </c:catAx>
    </c:plotArea>
    <c:legend>
      <c:legendPos val="t"/>
      <c:layout/>
      <c:txPr>
        <a:bodyPr/>
        <a:lstStyle/>
        <a:p>
          <a:pPr>
            <a:defRPr sz="2400">
              <a:solidFill>
                <a:schemeClr val="bg1"/>
              </a:solidFill>
            </a:defRPr>
          </a:pPr>
          <a:endParaRPr lang="en-US"/>
        </a:p>
      </c:txPr>
    </c:legend>
    <c:plotVisOnly val="1"/>
    <c:dispBlanksAs val="zero"/>
  </c:chart>
  <c:txPr>
    <a:bodyPr/>
    <a:lstStyle/>
    <a:p>
      <a:pPr>
        <a:defRPr sz="1800"/>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pieChart>
        <c:varyColors val="1"/>
        <c:ser>
          <c:idx val="0"/>
          <c:order val="0"/>
          <c:tx>
            <c:strRef>
              <c:f>Sheet1!$B$1</c:f>
              <c:strCache>
                <c:ptCount val="1"/>
                <c:pt idx="0">
                  <c:v>Jan-11</c:v>
                </c:pt>
              </c:strCache>
            </c:strRef>
          </c:tx>
          <c:dPt>
            <c:idx val="0"/>
            <c:spPr>
              <a:solidFill>
                <a:srgbClr val="FFFF00"/>
              </a:solidFill>
            </c:spPr>
          </c:dPt>
          <c:dPt>
            <c:idx val="1"/>
            <c:spPr>
              <a:solidFill>
                <a:schemeClr val="accent1"/>
              </a:solidFill>
            </c:spPr>
          </c:dPt>
          <c:dPt>
            <c:idx val="2"/>
            <c:spPr>
              <a:solidFill>
                <a:schemeClr val="accent2"/>
              </a:solidFill>
            </c:spPr>
          </c:dPt>
          <c:cat>
            <c:strRef>
              <c:f>Sheet1!$A$2:$A$4</c:f>
              <c:strCache>
                <c:ptCount val="3"/>
                <c:pt idx="0">
                  <c:v>Non-Randomized</c:v>
                </c:pt>
                <c:pt idx="1">
                  <c:v>Randomized Clinical</c:v>
                </c:pt>
                <c:pt idx="2">
                  <c:v>Randomized Preclinical</c:v>
                </c:pt>
              </c:strCache>
            </c:strRef>
          </c:cat>
          <c:val>
            <c:numRef>
              <c:f>Sheet1!$B$2:$B$4</c:f>
              <c:numCache>
                <c:formatCode>General</c:formatCode>
                <c:ptCount val="3"/>
                <c:pt idx="0">
                  <c:v>86895</c:v>
                </c:pt>
                <c:pt idx="1">
                  <c:v>3285</c:v>
                </c:pt>
                <c:pt idx="2">
                  <c:v>1933</c:v>
                </c:pt>
              </c:numCache>
            </c:numRef>
          </c:val>
        </c:ser>
        <c:firstSliceAng val="0"/>
      </c:pieChart>
    </c:plotArea>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00" b="0">
                <a:solidFill>
                  <a:srgbClr val="FFFF00"/>
                </a:solidFill>
              </a:defRPr>
            </a:pPr>
            <a:r>
              <a:rPr lang="en-US" sz="2400" b="0" dirty="0" smtClean="0">
                <a:solidFill>
                  <a:srgbClr val="FFFF00"/>
                </a:solidFill>
              </a:rPr>
              <a:t>Informing Providers Of</a:t>
            </a:r>
            <a:r>
              <a:rPr lang="en-US" sz="2400" b="0" baseline="0" dirty="0" smtClean="0">
                <a:solidFill>
                  <a:srgbClr val="FFFF00"/>
                </a:solidFill>
              </a:rPr>
              <a:t> </a:t>
            </a:r>
            <a:r>
              <a:rPr lang="en-US" sz="2400" b="0" dirty="0" smtClean="0">
                <a:solidFill>
                  <a:srgbClr val="FFFF00"/>
                </a:solidFill>
              </a:rPr>
              <a:t>Ulcer</a:t>
            </a:r>
            <a:r>
              <a:rPr lang="en-US" sz="2400" b="0" baseline="0" dirty="0" smtClean="0">
                <a:solidFill>
                  <a:srgbClr val="FFFF00"/>
                </a:solidFill>
              </a:rPr>
              <a:t> Risk</a:t>
            </a:r>
            <a:r>
              <a:rPr lang="en-US" sz="2400" b="0" dirty="0" smtClean="0">
                <a:solidFill>
                  <a:srgbClr val="FFFF00"/>
                </a:solidFill>
              </a:rPr>
              <a:t> For Non-Healing Improves Venous &amp; Diabetic Foot  Ulcer Healing</a:t>
            </a:r>
            <a:endParaRPr lang="en-US" sz="2400" b="0" dirty="0">
              <a:solidFill>
                <a:srgbClr val="FFFF00"/>
              </a:solidFill>
            </a:endParaRPr>
          </a:p>
        </c:rich>
      </c:tx>
      <c:layout/>
    </c:title>
    <c:plotArea>
      <c:layout/>
      <c:barChart>
        <c:barDir val="col"/>
        <c:grouping val="clustered"/>
        <c:ser>
          <c:idx val="0"/>
          <c:order val="0"/>
          <c:tx>
            <c:strRef>
              <c:f>Sheet1!$B$1</c:f>
              <c:strCache>
                <c:ptCount val="1"/>
                <c:pt idx="0">
                  <c:v>Venous </c:v>
                </c:pt>
              </c:strCache>
            </c:strRef>
          </c:tx>
          <c:spPr>
            <a:solidFill>
              <a:srgbClr val="0BE4F5"/>
            </a:solidFill>
          </c:spPr>
          <c:dLbls>
            <c:txPr>
              <a:bodyPr/>
              <a:lstStyle/>
              <a:p>
                <a:pPr>
                  <a:defRPr>
                    <a:solidFill>
                      <a:schemeClr val="bg1"/>
                    </a:solidFill>
                  </a:defRPr>
                </a:pPr>
                <a:endParaRPr lang="en-US"/>
              </a:p>
            </c:txPr>
            <c:showVal val="1"/>
          </c:dLbls>
          <c:cat>
            <c:strRef>
              <c:f>Sheet1!$A$2:$A$5</c:f>
              <c:strCache>
                <c:ptCount val="4"/>
                <c:pt idx="0">
                  <c:v>No Risk Factor Information</c:v>
                </c:pt>
                <c:pt idx="1">
                  <c:v>Baseline Only</c:v>
                </c:pt>
                <c:pt idx="2">
                  <c:v>4-Week Area Reduction</c:v>
                </c:pt>
                <c:pt idx="3">
                  <c:v>Baseline + 4-Week Area Reduction</c:v>
                </c:pt>
              </c:strCache>
            </c:strRef>
          </c:cat>
          <c:val>
            <c:numRef>
              <c:f>Sheet1!$B$2:$B$5</c:f>
              <c:numCache>
                <c:formatCode>General</c:formatCode>
                <c:ptCount val="4"/>
                <c:pt idx="0">
                  <c:v>53.2</c:v>
                </c:pt>
                <c:pt idx="1">
                  <c:v>65.599999999999994</c:v>
                </c:pt>
                <c:pt idx="2">
                  <c:v>67.400000000000006</c:v>
                </c:pt>
                <c:pt idx="3">
                  <c:v>66</c:v>
                </c:pt>
              </c:numCache>
            </c:numRef>
          </c:val>
        </c:ser>
        <c:ser>
          <c:idx val="1"/>
          <c:order val="1"/>
          <c:tx>
            <c:strRef>
              <c:f>Sheet1!$C$1</c:f>
              <c:strCache>
                <c:ptCount val="1"/>
                <c:pt idx="0">
                  <c:v>Diabetic</c:v>
                </c:pt>
              </c:strCache>
            </c:strRef>
          </c:tx>
          <c:spPr>
            <a:solidFill>
              <a:srgbClr val="FFFF99"/>
            </a:solidFill>
          </c:spPr>
          <c:dLbls>
            <c:txPr>
              <a:bodyPr/>
              <a:lstStyle/>
              <a:p>
                <a:pPr>
                  <a:defRPr>
                    <a:solidFill>
                      <a:schemeClr val="bg1"/>
                    </a:solidFill>
                  </a:defRPr>
                </a:pPr>
                <a:endParaRPr lang="en-US"/>
              </a:p>
            </c:txPr>
            <c:showVal val="1"/>
          </c:dLbls>
          <c:cat>
            <c:strRef>
              <c:f>Sheet1!$A$2:$A$5</c:f>
              <c:strCache>
                <c:ptCount val="4"/>
                <c:pt idx="0">
                  <c:v>No Risk Factor Information</c:v>
                </c:pt>
                <c:pt idx="1">
                  <c:v>Baseline Only</c:v>
                </c:pt>
                <c:pt idx="2">
                  <c:v>4-Week Area Reduction</c:v>
                </c:pt>
                <c:pt idx="3">
                  <c:v>Baseline + 4-Week Area Reduction</c:v>
                </c:pt>
              </c:strCache>
            </c:strRef>
          </c:cat>
          <c:val>
            <c:numRef>
              <c:f>Sheet1!$C$2:$C$5</c:f>
              <c:numCache>
                <c:formatCode>General</c:formatCode>
                <c:ptCount val="4"/>
                <c:pt idx="0">
                  <c:v>48.9</c:v>
                </c:pt>
                <c:pt idx="1">
                  <c:v>52.1</c:v>
                </c:pt>
                <c:pt idx="2">
                  <c:v>58.2</c:v>
                </c:pt>
                <c:pt idx="3">
                  <c:v>53.1</c:v>
                </c:pt>
              </c:numCache>
            </c:numRef>
          </c:val>
        </c:ser>
        <c:axId val="120563968"/>
        <c:axId val="120567296"/>
      </c:barChart>
      <c:catAx>
        <c:axId val="120563968"/>
        <c:scaling>
          <c:orientation val="minMax"/>
        </c:scaling>
        <c:axPos val="b"/>
        <c:title>
          <c:tx>
            <c:rich>
              <a:bodyPr/>
              <a:lstStyle/>
              <a:p>
                <a:pPr>
                  <a:defRPr b="0">
                    <a:solidFill>
                      <a:schemeClr val="bg1"/>
                    </a:solidFill>
                  </a:defRPr>
                </a:pPr>
                <a:r>
                  <a:rPr lang="en-US" b="0" dirty="0">
                    <a:solidFill>
                      <a:schemeClr val="bg1"/>
                    </a:solidFill>
                  </a:rPr>
                  <a:t>Reporting 4-week % area reduction to providers increased percent of venous or </a:t>
                </a:r>
                <a:r>
                  <a:rPr lang="en-US" b="0" dirty="0" smtClean="0">
                    <a:solidFill>
                      <a:schemeClr val="bg1"/>
                    </a:solidFill>
                  </a:rPr>
                  <a:t>diabetic neuropathic </a:t>
                </a:r>
                <a:r>
                  <a:rPr lang="en-US" b="0" dirty="0">
                    <a:solidFill>
                      <a:schemeClr val="bg1"/>
                    </a:solidFill>
                  </a:rPr>
                  <a:t>ulcers healed (</a:t>
                </a:r>
                <a:r>
                  <a:rPr lang="en-US" b="0" dirty="0" smtClean="0">
                    <a:solidFill>
                      <a:schemeClr val="bg1"/>
                    </a:solidFill>
                  </a:rPr>
                  <a:t>p&lt;0.05) </a:t>
                </a:r>
              </a:p>
              <a:p>
                <a:pPr>
                  <a:defRPr b="0">
                    <a:solidFill>
                      <a:schemeClr val="bg1"/>
                    </a:solidFill>
                  </a:defRPr>
                </a:pPr>
                <a:r>
                  <a:rPr lang="en-US" b="0" dirty="0" smtClean="0">
                    <a:solidFill>
                      <a:schemeClr val="bg1"/>
                    </a:solidFill>
                  </a:rPr>
                  <a:t>Kurd </a:t>
                </a:r>
                <a:r>
                  <a:rPr lang="en-US" b="0" dirty="0">
                    <a:solidFill>
                      <a:schemeClr val="bg1"/>
                    </a:solidFill>
                  </a:rPr>
                  <a:t>et al., </a:t>
                </a:r>
                <a:r>
                  <a:rPr lang="en-US" b="0" i="1" dirty="0">
                    <a:solidFill>
                      <a:schemeClr val="bg1"/>
                    </a:solidFill>
                  </a:rPr>
                  <a:t>Wound Repair &amp; Regeneration</a:t>
                </a:r>
                <a:r>
                  <a:rPr lang="en-US" b="0" dirty="0">
                    <a:solidFill>
                      <a:schemeClr val="bg1"/>
                    </a:solidFill>
                  </a:rPr>
                  <a:t>, </a:t>
                </a:r>
                <a:r>
                  <a:rPr lang="en-US" b="0" dirty="0" smtClean="0">
                    <a:solidFill>
                      <a:schemeClr val="bg1"/>
                    </a:solidFill>
                  </a:rPr>
                  <a:t>2009;</a:t>
                </a:r>
                <a:r>
                  <a:rPr lang="en-US" b="0" baseline="0" dirty="0" smtClean="0">
                    <a:solidFill>
                      <a:schemeClr val="bg1"/>
                    </a:solidFill>
                  </a:rPr>
                  <a:t> </a:t>
                </a:r>
                <a:r>
                  <a:rPr lang="en-US" sz="1800" b="0" i="0" u="none" strike="noStrike" baseline="0" dirty="0" smtClean="0"/>
                  <a:t>17(3):318-25</a:t>
                </a:r>
                <a:r>
                  <a:rPr lang="en-US" b="0" dirty="0" smtClean="0">
                    <a:solidFill>
                      <a:schemeClr val="bg1"/>
                    </a:solidFill>
                  </a:rPr>
                  <a:t>    </a:t>
                </a:r>
                <a:endParaRPr lang="en-US" b="0" dirty="0">
                  <a:solidFill>
                    <a:schemeClr val="bg1"/>
                  </a:solidFill>
                </a:endParaRPr>
              </a:p>
            </c:rich>
          </c:tx>
          <c:layout/>
        </c:title>
        <c:majorTickMark val="none"/>
        <c:tickLblPos val="nextTo"/>
        <c:txPr>
          <a:bodyPr/>
          <a:lstStyle/>
          <a:p>
            <a:pPr>
              <a:defRPr>
                <a:solidFill>
                  <a:srgbClr val="FFFF99"/>
                </a:solidFill>
              </a:defRPr>
            </a:pPr>
            <a:endParaRPr lang="en-US"/>
          </a:p>
        </c:txPr>
        <c:crossAx val="120567296"/>
        <c:crosses val="autoZero"/>
        <c:auto val="1"/>
        <c:lblAlgn val="ctr"/>
        <c:lblOffset val="100"/>
      </c:catAx>
      <c:valAx>
        <c:axId val="120567296"/>
        <c:scaling>
          <c:orientation val="minMax"/>
        </c:scaling>
        <c:axPos val="l"/>
        <c:majorGridlines/>
        <c:title>
          <c:tx>
            <c:rich>
              <a:bodyPr/>
              <a:lstStyle/>
              <a:p>
                <a:pPr>
                  <a:defRPr b="0">
                    <a:solidFill>
                      <a:schemeClr val="bg1"/>
                    </a:solidFill>
                  </a:defRPr>
                </a:pPr>
                <a:r>
                  <a:rPr lang="en-US" b="0">
                    <a:solidFill>
                      <a:schemeClr val="bg1"/>
                    </a:solidFill>
                  </a:rPr>
                  <a:t>% Healed by 24 weeks (Venous Ulcers ) or 20 weeks (Diabetic Neuropathic Ulcers)</a:t>
                </a:r>
              </a:p>
            </c:rich>
          </c:tx>
          <c:layout>
            <c:manualLayout>
              <c:xMode val="edge"/>
              <c:yMode val="edge"/>
              <c:x val="1.5432098765432143E-2"/>
              <c:y val="0.11042445552471375"/>
            </c:manualLayout>
          </c:layout>
        </c:title>
        <c:numFmt formatCode="General" sourceLinked="1"/>
        <c:tickLblPos val="nextTo"/>
        <c:txPr>
          <a:bodyPr/>
          <a:lstStyle/>
          <a:p>
            <a:pPr>
              <a:defRPr>
                <a:solidFill>
                  <a:schemeClr val="bg1"/>
                </a:solidFill>
              </a:defRPr>
            </a:pPr>
            <a:endParaRPr lang="en-US"/>
          </a:p>
        </c:txPr>
        <c:crossAx val="120563968"/>
        <c:crosses val="autoZero"/>
        <c:crossBetween val="between"/>
      </c:valAx>
    </c:plotArea>
    <c:legend>
      <c:legendPos val="r"/>
      <c:layout/>
      <c:txPr>
        <a:bodyPr/>
        <a:lstStyle/>
        <a:p>
          <a:pPr>
            <a:defRPr>
              <a:solidFill>
                <a:schemeClr val="bg1"/>
              </a:solidFill>
            </a:defRPr>
          </a:pPr>
          <a:endParaRPr lang="en-US"/>
        </a:p>
      </c:txPr>
    </c:legend>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2295081967213115"/>
          <c:y val="6.8085106382978725E-2"/>
          <c:w val="0.86651053864168615"/>
          <c:h val="0.75957446808510665"/>
        </c:manualLayout>
      </c:layout>
      <c:barChart>
        <c:barDir val="col"/>
        <c:grouping val="clustered"/>
        <c:ser>
          <c:idx val="0"/>
          <c:order val="0"/>
          <c:tx>
            <c:strRef>
              <c:f>Sheet1!$A$2</c:f>
              <c:strCache>
                <c:ptCount val="1"/>
                <c:pt idx="0">
                  <c:v>DuoDERM® (N=281)</c:v>
                </c:pt>
              </c:strCache>
            </c:strRef>
          </c:tx>
          <c:spPr>
            <a:solidFill>
              <a:srgbClr val="FFFF00"/>
            </a:solidFill>
            <a:ln w="12703">
              <a:solidFill>
                <a:schemeClr val="tx1"/>
              </a:solidFill>
              <a:prstDash val="solid"/>
            </a:ln>
          </c:spPr>
          <c:dLbls>
            <c:spPr>
              <a:noFill/>
              <a:ln w="25405">
                <a:noFill/>
              </a:ln>
            </c:spPr>
            <c:txPr>
              <a:bodyPr/>
              <a:lstStyle/>
              <a:p>
                <a:pPr>
                  <a:defRPr sz="1800" b="1" i="0" u="none" strike="noStrike" baseline="0">
                    <a:solidFill>
                      <a:schemeClr val="tx1"/>
                    </a:solidFill>
                    <a:latin typeface="Arial"/>
                    <a:ea typeface="Arial"/>
                    <a:cs typeface="Arial"/>
                  </a:defRPr>
                </a:pPr>
                <a:endParaRPr lang="en-US"/>
              </a:p>
            </c:txPr>
            <c:showVal val="1"/>
          </c:dLbls>
          <c:cat>
            <c:numRef>
              <c:f>Sheet1!$B$1:$B$1</c:f>
              <c:numCache>
                <c:formatCode>General</c:formatCode>
                <c:ptCount val="1"/>
              </c:numCache>
            </c:numRef>
          </c:cat>
          <c:val>
            <c:numRef>
              <c:f>Sheet1!$B$2:$B$2</c:f>
              <c:numCache>
                <c:formatCode>General</c:formatCode>
                <c:ptCount val="1"/>
                <c:pt idx="0">
                  <c:v>54.4</c:v>
                </c:pt>
              </c:numCache>
            </c:numRef>
          </c:val>
        </c:ser>
        <c:ser>
          <c:idx val="1"/>
          <c:order val="1"/>
          <c:tx>
            <c:strRef>
              <c:f>Sheet1!$A$3</c:f>
              <c:strCache>
                <c:ptCount val="1"/>
                <c:pt idx="0">
                  <c:v>Human Skin Construct</c:v>
                </c:pt>
              </c:strCache>
            </c:strRef>
          </c:tx>
          <c:spPr>
            <a:solidFill>
              <a:schemeClr val="accent2"/>
            </a:solidFill>
            <a:ln w="12703">
              <a:solidFill>
                <a:schemeClr val="tx1"/>
              </a:solidFill>
              <a:prstDash val="solid"/>
            </a:ln>
          </c:spPr>
          <c:dLbls>
            <c:spPr>
              <a:noFill/>
              <a:ln w="25405">
                <a:noFill/>
              </a:ln>
            </c:spPr>
            <c:txPr>
              <a:bodyPr/>
              <a:lstStyle/>
              <a:p>
                <a:pPr>
                  <a:defRPr sz="1800" b="1" i="0" u="none" strike="noStrike" baseline="0">
                    <a:solidFill>
                      <a:schemeClr val="tx1"/>
                    </a:solidFill>
                    <a:latin typeface="Arial"/>
                    <a:ea typeface="Arial"/>
                    <a:cs typeface="Arial"/>
                  </a:defRPr>
                </a:pPr>
                <a:endParaRPr lang="en-US"/>
              </a:p>
            </c:txPr>
            <c:showVal val="1"/>
          </c:dLbls>
          <c:cat>
            <c:numRef>
              <c:f>Sheet1!$B$1:$B$1</c:f>
              <c:numCache>
                <c:formatCode>General</c:formatCode>
                <c:ptCount val="1"/>
              </c:numCache>
            </c:numRef>
          </c:cat>
          <c:val>
            <c:numRef>
              <c:f>Sheet1!$B$3:$B$3</c:f>
              <c:numCache>
                <c:formatCode>General</c:formatCode>
                <c:ptCount val="1"/>
                <c:pt idx="0">
                  <c:v>45.4</c:v>
                </c:pt>
              </c:numCache>
            </c:numRef>
          </c:val>
        </c:ser>
        <c:ser>
          <c:idx val="2"/>
          <c:order val="2"/>
          <c:tx>
            <c:strRef>
              <c:f>Sheet1!$A$4</c:f>
              <c:strCache>
                <c:ptCount val="1"/>
                <c:pt idx="0">
                  <c:v>Gauze (N=102)</c:v>
                </c:pt>
              </c:strCache>
            </c:strRef>
          </c:tx>
          <c:spPr>
            <a:solidFill>
              <a:srgbClr val="FF99CC"/>
            </a:solidFill>
            <a:ln w="12703">
              <a:solidFill>
                <a:schemeClr val="tx1"/>
              </a:solidFill>
              <a:prstDash val="solid"/>
            </a:ln>
          </c:spPr>
          <c:dLbls>
            <c:spPr>
              <a:noFill/>
              <a:ln w="25405">
                <a:noFill/>
              </a:ln>
            </c:spPr>
            <c:txPr>
              <a:bodyPr/>
              <a:lstStyle/>
              <a:p>
                <a:pPr>
                  <a:defRPr sz="1800" b="1" i="0" u="none" strike="noStrike" baseline="0">
                    <a:solidFill>
                      <a:schemeClr val="tx1"/>
                    </a:solidFill>
                    <a:latin typeface="Arial"/>
                    <a:ea typeface="Arial"/>
                    <a:cs typeface="Arial"/>
                  </a:defRPr>
                </a:pPr>
                <a:endParaRPr lang="en-US"/>
              </a:p>
            </c:txPr>
            <c:showVal val="1"/>
          </c:dLbls>
          <c:cat>
            <c:numRef>
              <c:f>Sheet1!$B$1:$B$1</c:f>
              <c:numCache>
                <c:formatCode>General</c:formatCode>
                <c:ptCount val="1"/>
              </c:numCache>
            </c:numRef>
          </c:cat>
          <c:val>
            <c:numRef>
              <c:f>Sheet1!$B$4:$B$4</c:f>
              <c:numCache>
                <c:formatCode>General</c:formatCode>
                <c:ptCount val="1"/>
                <c:pt idx="0">
                  <c:v>43.8</c:v>
                </c:pt>
              </c:numCache>
            </c:numRef>
          </c:val>
        </c:ser>
        <c:dLbls>
          <c:showVal val="1"/>
        </c:dLbls>
        <c:axId val="120746752"/>
        <c:axId val="120748672"/>
      </c:barChart>
      <c:catAx>
        <c:axId val="120746752"/>
        <c:scaling>
          <c:orientation val="minMax"/>
        </c:scaling>
        <c:axPos val="b"/>
        <c:title>
          <c:tx>
            <c:rich>
              <a:bodyPr/>
              <a:lstStyle/>
              <a:p>
                <a:pPr>
                  <a:defRPr sz="1800" b="1" i="0" u="none" strike="noStrike" baseline="0">
                    <a:solidFill>
                      <a:schemeClr val="tx1"/>
                    </a:solidFill>
                    <a:latin typeface="Arial"/>
                    <a:ea typeface="Arial"/>
                    <a:cs typeface="Arial"/>
                  </a:defRPr>
                </a:pPr>
                <a:r>
                  <a:rPr lang="en-US" dirty="0" smtClean="0"/>
                  <a:t> Hydrocolloid   Bioengineered   Impregnated</a:t>
                </a:r>
                <a:endParaRPr lang="en-US" baseline="0" dirty="0" smtClean="0"/>
              </a:p>
              <a:p>
                <a:pPr>
                  <a:defRPr sz="1800" b="1" i="0" u="none" strike="noStrike" baseline="0">
                    <a:solidFill>
                      <a:schemeClr val="tx1"/>
                    </a:solidFill>
                    <a:latin typeface="Arial"/>
                    <a:ea typeface="Arial"/>
                    <a:cs typeface="Arial"/>
                  </a:defRPr>
                </a:pPr>
                <a:r>
                  <a:rPr lang="en-US" dirty="0" smtClean="0"/>
                  <a:t>Dressing   </a:t>
                </a:r>
                <a:r>
                  <a:rPr lang="en-US" baseline="0" dirty="0" smtClean="0"/>
                  <a:t>    </a:t>
                </a:r>
                <a:r>
                  <a:rPr lang="en-US" dirty="0" smtClean="0"/>
                  <a:t>Skin Construct        Gauze</a:t>
                </a:r>
                <a:endParaRPr lang="en-US" dirty="0"/>
              </a:p>
            </c:rich>
          </c:tx>
          <c:layout>
            <c:manualLayout>
              <c:xMode val="edge"/>
              <c:yMode val="edge"/>
              <c:x val="0.2532162761507718"/>
              <c:y val="0.84266948897660032"/>
            </c:manualLayout>
          </c:layout>
          <c:spPr>
            <a:noFill/>
            <a:ln w="25405">
              <a:noFill/>
            </a:ln>
          </c:spPr>
        </c:title>
        <c:numFmt formatCode="General" sourceLinked="1"/>
        <c:tickLblPos val="nextTo"/>
        <c:spPr>
          <a:ln w="3176">
            <a:solidFill>
              <a:schemeClr val="tx1"/>
            </a:solidFill>
            <a:prstDash val="solid"/>
          </a:ln>
        </c:spPr>
        <c:txPr>
          <a:bodyPr rot="0" vert="horz"/>
          <a:lstStyle/>
          <a:p>
            <a:pPr>
              <a:defRPr sz="1800" b="1" i="0" u="none" strike="noStrike" baseline="0">
                <a:solidFill>
                  <a:schemeClr val="tx1"/>
                </a:solidFill>
                <a:latin typeface="Arial"/>
                <a:ea typeface="Arial"/>
                <a:cs typeface="Arial"/>
              </a:defRPr>
            </a:pPr>
            <a:endParaRPr lang="en-US"/>
          </a:p>
        </c:txPr>
        <c:crossAx val="120748672"/>
        <c:crosses val="autoZero"/>
        <c:auto val="1"/>
        <c:lblAlgn val="ctr"/>
        <c:lblOffset val="100"/>
        <c:tickLblSkip val="1"/>
        <c:tickMarkSkip val="1"/>
      </c:catAx>
      <c:valAx>
        <c:axId val="120748672"/>
        <c:scaling>
          <c:orientation val="minMax"/>
        </c:scaling>
        <c:axPos val="l"/>
        <c:majorGridlines>
          <c:spPr>
            <a:ln w="3176">
              <a:solidFill>
                <a:schemeClr val="tx1"/>
              </a:solidFill>
              <a:prstDash val="solid"/>
            </a:ln>
          </c:spPr>
        </c:majorGridlines>
        <c:title>
          <c:tx>
            <c:rich>
              <a:bodyPr/>
              <a:lstStyle/>
              <a:p>
                <a:pPr>
                  <a:defRPr sz="1800" b="1" i="0" u="none" strike="noStrike" baseline="0">
                    <a:solidFill>
                      <a:schemeClr val="tx1"/>
                    </a:solidFill>
                    <a:latin typeface="Arial"/>
                    <a:ea typeface="Arial"/>
                    <a:cs typeface="Arial"/>
                  </a:defRPr>
                </a:pPr>
                <a:r>
                  <a:rPr lang="en-US"/>
                  <a:t>% HEALED AFTER 12 WEEKS</a:t>
                </a:r>
              </a:p>
            </c:rich>
          </c:tx>
          <c:layout>
            <c:manualLayout>
              <c:xMode val="edge"/>
              <c:yMode val="edge"/>
              <c:x val="1.2880562060889941E-2"/>
              <c:y val="7.6595744680851063E-2"/>
            </c:manualLayout>
          </c:layout>
          <c:spPr>
            <a:noFill/>
            <a:ln w="25405">
              <a:noFill/>
            </a:ln>
          </c:spPr>
        </c:title>
        <c:numFmt formatCode="General" sourceLinked="1"/>
        <c:tickLblPos val="nextTo"/>
        <c:spPr>
          <a:ln w="3176">
            <a:solidFill>
              <a:schemeClr val="tx1"/>
            </a:solidFill>
            <a:prstDash val="solid"/>
          </a:ln>
        </c:spPr>
        <c:txPr>
          <a:bodyPr rot="0" vert="horz"/>
          <a:lstStyle/>
          <a:p>
            <a:pPr>
              <a:defRPr sz="1800" b="1" i="0" u="none" strike="noStrike" baseline="0">
                <a:solidFill>
                  <a:schemeClr val="tx1"/>
                </a:solidFill>
                <a:latin typeface="Arial"/>
                <a:ea typeface="Arial"/>
                <a:cs typeface="Arial"/>
              </a:defRPr>
            </a:pPr>
            <a:endParaRPr lang="en-US"/>
          </a:p>
        </c:txPr>
        <c:crossAx val="120746752"/>
        <c:crosses val="autoZero"/>
        <c:crossBetween val="between"/>
      </c:valAx>
      <c:spPr>
        <a:noFill/>
        <a:ln w="25405">
          <a:noFill/>
        </a:ln>
      </c:spPr>
    </c:plotArea>
    <c:plotVisOnly val="1"/>
    <c:dispBlanksAs val="gap"/>
  </c:chart>
  <c:spPr>
    <a:solidFill>
      <a:srgbClr val="FFFFFF"/>
    </a:solidFill>
    <a:ln>
      <a:noFill/>
    </a:ln>
  </c:spPr>
  <c:txPr>
    <a:bodyPr/>
    <a:lstStyle/>
    <a:p>
      <a:pPr>
        <a:defRPr sz="1800" b="1" i="0" u="none" strike="noStrike" baseline="0">
          <a:solidFill>
            <a:schemeClr val="tx1"/>
          </a:solidFill>
          <a:latin typeface="Arial"/>
          <a:ea typeface="Arial"/>
          <a:cs typeface="Arial"/>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hPercent val="63"/>
      <c:depthPercent val="70"/>
      <c:rAngAx val="1"/>
    </c:view3D>
    <c:floor>
      <c:spPr>
        <a:solidFill>
          <a:srgbClr val="000080"/>
        </a:solidFill>
        <a:ln w="12700">
          <a:solidFill>
            <a:srgbClr val="3366FF"/>
          </a:solidFill>
          <a:prstDash val="solid"/>
        </a:ln>
      </c:spPr>
    </c:floor>
    <c:sideWall>
      <c:spPr>
        <a:gradFill rotWithShape="0">
          <a:gsLst>
            <a:gs pos="0">
              <a:srgbClr val="333399">
                <a:gamma/>
                <a:shade val="66275"/>
                <a:invGamma/>
              </a:srgbClr>
            </a:gs>
            <a:gs pos="100000">
              <a:srgbClr val="333399"/>
            </a:gs>
          </a:gsLst>
          <a:lin ang="5400000" scaled="1"/>
        </a:gradFill>
        <a:ln w="12700">
          <a:solidFill>
            <a:schemeClr val="tx1"/>
          </a:solidFill>
          <a:prstDash val="solid"/>
        </a:ln>
      </c:spPr>
    </c:sideWall>
    <c:backWall>
      <c:spPr>
        <a:gradFill rotWithShape="0">
          <a:gsLst>
            <a:gs pos="0">
              <a:srgbClr val="333399">
                <a:gamma/>
                <a:shade val="66275"/>
                <a:invGamma/>
              </a:srgbClr>
            </a:gs>
            <a:gs pos="100000">
              <a:srgbClr val="333399"/>
            </a:gs>
          </a:gsLst>
          <a:lin ang="5400000" scaled="1"/>
        </a:gradFill>
        <a:ln w="12700">
          <a:solidFill>
            <a:schemeClr val="tx1"/>
          </a:solidFill>
          <a:prstDash val="solid"/>
        </a:ln>
      </c:spPr>
    </c:backWall>
    <c:plotArea>
      <c:layout/>
      <c:bar3DChart>
        <c:barDir val="col"/>
        <c:grouping val="stacked"/>
        <c:ser>
          <c:idx val="0"/>
          <c:order val="0"/>
          <c:tx>
            <c:strRef>
              <c:f>Sheet1!$A$2</c:f>
              <c:strCache>
                <c:ptCount val="1"/>
              </c:strCache>
            </c:strRef>
          </c:tx>
          <c:spPr>
            <a:gradFill rotWithShape="0">
              <a:gsLst>
                <a:gs pos="0">
                  <a:srgbClr val="FFFF00">
                    <a:gamma/>
                    <a:tint val="20000"/>
                    <a:invGamma/>
                  </a:srgbClr>
                </a:gs>
                <a:gs pos="100000">
                  <a:srgbClr val="FFFF00"/>
                </a:gs>
              </a:gsLst>
              <a:lin ang="5400000" scaled="1"/>
            </a:gradFill>
            <a:ln w="17433">
              <a:noFill/>
            </a:ln>
          </c:spPr>
          <c:dPt>
            <c:idx val="1"/>
            <c:spPr>
              <a:gradFill rotWithShape="0">
                <a:gsLst>
                  <a:gs pos="0">
                    <a:srgbClr val="00FF00">
                      <a:gamma/>
                      <a:tint val="20000"/>
                      <a:invGamma/>
                    </a:srgbClr>
                  </a:gs>
                  <a:gs pos="100000">
                    <a:srgbClr val="00FF00"/>
                  </a:gs>
                </a:gsLst>
                <a:lin ang="5400000" scaled="1"/>
              </a:gradFill>
              <a:ln w="17433">
                <a:noFill/>
              </a:ln>
            </c:spPr>
          </c:dPt>
          <c:dPt>
            <c:idx val="2"/>
            <c:spPr>
              <a:gradFill rotWithShape="0">
                <a:gsLst>
                  <a:gs pos="0">
                    <a:srgbClr val="FF9900">
                      <a:gamma/>
                      <a:tint val="20000"/>
                      <a:invGamma/>
                    </a:srgbClr>
                  </a:gs>
                  <a:gs pos="100000">
                    <a:srgbClr val="FF9900"/>
                  </a:gs>
                </a:gsLst>
                <a:lin ang="5400000" scaled="1"/>
              </a:gradFill>
              <a:ln w="17433">
                <a:noFill/>
              </a:ln>
            </c:spPr>
          </c:dPt>
          <c:dLbls>
            <c:spPr>
              <a:noFill/>
              <a:ln w="17433">
                <a:noFill/>
              </a:ln>
            </c:spPr>
            <c:txPr>
              <a:bodyPr/>
              <a:lstStyle/>
              <a:p>
                <a:pPr>
                  <a:defRPr sz="1600" b="1" i="0" u="none" strike="noStrike" baseline="0">
                    <a:solidFill>
                      <a:srgbClr val="000000"/>
                    </a:solidFill>
                    <a:latin typeface="Times New Roman"/>
                    <a:ea typeface="Times New Roman"/>
                    <a:cs typeface="Times New Roman"/>
                  </a:defRPr>
                </a:pPr>
                <a:endParaRPr lang="en-US"/>
              </a:p>
            </c:txPr>
            <c:showVal val="1"/>
          </c:dLbls>
          <c:cat>
            <c:strRef>
              <c:f>Sheet1!$B$1:$D$1</c:f>
              <c:strCache>
                <c:ptCount val="3"/>
                <c:pt idx="0">
                  <c:v>Baseline</c:v>
                </c:pt>
                <c:pt idx="1">
                  <c:v>Traditional</c:v>
                </c:pt>
                <c:pt idx="2">
                  <c:v>  Evidence</c:v>
                </c:pt>
              </c:strCache>
            </c:strRef>
          </c:cat>
          <c:val>
            <c:numRef>
              <c:f>Sheet1!$B$2:$D$2</c:f>
              <c:numCache>
                <c:formatCode>0.0</c:formatCode>
                <c:ptCount val="3"/>
                <c:pt idx="0">
                  <c:v>10.19</c:v>
                </c:pt>
                <c:pt idx="1">
                  <c:v>7.18</c:v>
                </c:pt>
                <c:pt idx="2">
                  <c:v>3.64</c:v>
                </c:pt>
              </c:numCache>
            </c:numRef>
          </c:val>
        </c:ser>
        <c:dLbls>
          <c:showVal val="1"/>
        </c:dLbls>
        <c:shape val="box"/>
        <c:axId val="120844672"/>
        <c:axId val="120846208"/>
        <c:axId val="0"/>
      </c:bar3DChart>
      <c:catAx>
        <c:axId val="120844672"/>
        <c:scaling>
          <c:orientation val="minMax"/>
        </c:scaling>
        <c:axPos val="b"/>
        <c:numFmt formatCode="General" sourceLinked="1"/>
        <c:tickLblPos val="low"/>
        <c:spPr>
          <a:ln w="2179">
            <a:solidFill>
              <a:schemeClr val="tx1"/>
            </a:solidFill>
            <a:prstDash val="solid"/>
          </a:ln>
        </c:spPr>
        <c:txPr>
          <a:bodyPr rot="0" vert="horz"/>
          <a:lstStyle/>
          <a:p>
            <a:pPr>
              <a:defRPr sz="1600" b="0" i="0" u="none" strike="noStrike" baseline="0">
                <a:solidFill>
                  <a:srgbClr val="FFFFFF"/>
                </a:solidFill>
                <a:latin typeface="Arial"/>
                <a:ea typeface="Arial"/>
                <a:cs typeface="Arial"/>
              </a:defRPr>
            </a:pPr>
            <a:endParaRPr lang="en-US"/>
          </a:p>
        </c:txPr>
        <c:crossAx val="120846208"/>
        <c:crosses val="autoZero"/>
        <c:lblAlgn val="ctr"/>
        <c:lblOffset val="100"/>
        <c:tickLblSkip val="1"/>
        <c:tickMarkSkip val="1"/>
      </c:catAx>
      <c:valAx>
        <c:axId val="120846208"/>
        <c:scaling>
          <c:orientation val="minMax"/>
          <c:max val="12"/>
        </c:scaling>
        <c:axPos val="l"/>
        <c:title>
          <c:tx>
            <c:rich>
              <a:bodyPr/>
              <a:lstStyle/>
              <a:p>
                <a:pPr>
                  <a:defRPr sz="2400" b="0" i="0" u="none" strike="noStrike" baseline="0">
                    <a:solidFill>
                      <a:srgbClr val="FFFF00"/>
                    </a:solidFill>
                    <a:latin typeface="Arial"/>
                    <a:ea typeface="Arial"/>
                    <a:cs typeface="Arial"/>
                  </a:defRPr>
                </a:pPr>
                <a:r>
                  <a:rPr lang="en-US" sz="2400"/>
                  <a:t>Weeks to Heal</a:t>
                </a:r>
              </a:p>
            </c:rich>
          </c:tx>
          <c:layout>
            <c:manualLayout>
              <c:xMode val="edge"/>
              <c:yMode val="edge"/>
              <c:x val="2.9940119760479126E-3"/>
              <c:y val="0.33726415094339635"/>
            </c:manualLayout>
          </c:layout>
          <c:spPr>
            <a:noFill/>
            <a:ln w="17433">
              <a:noFill/>
            </a:ln>
          </c:spPr>
        </c:title>
        <c:numFmt formatCode="0.0" sourceLinked="1"/>
        <c:tickLblPos val="nextTo"/>
        <c:spPr>
          <a:ln w="8716">
            <a:solidFill>
              <a:srgbClr val="3366FF"/>
            </a:solidFill>
            <a:prstDash val="solid"/>
          </a:ln>
        </c:spPr>
        <c:txPr>
          <a:bodyPr rot="0" vert="horz"/>
          <a:lstStyle/>
          <a:p>
            <a:pPr>
              <a:defRPr sz="1600" b="1" i="0" u="none" strike="noStrike" baseline="0">
                <a:solidFill>
                  <a:srgbClr val="FFFFFF"/>
                </a:solidFill>
                <a:latin typeface="Arial"/>
                <a:ea typeface="Arial"/>
                <a:cs typeface="Arial"/>
              </a:defRPr>
            </a:pPr>
            <a:endParaRPr lang="en-US"/>
          </a:p>
        </c:txPr>
        <c:crossAx val="120844672"/>
        <c:crosses val="autoZero"/>
        <c:crossBetween val="between"/>
        <c:majorUnit val="2"/>
      </c:valAx>
      <c:spPr>
        <a:noFill/>
        <a:ln w="17433">
          <a:noFill/>
        </a:ln>
      </c:spPr>
    </c:plotArea>
    <c:plotVisOnly val="1"/>
    <c:dispBlanksAs val="gap"/>
  </c:chart>
  <c:spPr>
    <a:noFill/>
    <a:ln>
      <a:noFill/>
    </a:ln>
  </c:spPr>
  <c:txPr>
    <a:bodyPr/>
    <a:lstStyle/>
    <a:p>
      <a:pPr>
        <a:defRPr sz="1235" b="1" i="0" u="none" strike="noStrike" baseline="0">
          <a:solidFill>
            <a:schemeClr val="tx1"/>
          </a:solidFill>
          <a:latin typeface="Times New Roman"/>
          <a:ea typeface="Times New Roman"/>
          <a:cs typeface="Times New Roman"/>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stacked"/>
        <c:ser>
          <c:idx val="0"/>
          <c:order val="0"/>
          <c:tx>
            <c:strRef>
              <c:f>Sheet1!$A$2</c:f>
              <c:strCache>
                <c:ptCount val="1"/>
              </c:strCache>
            </c:strRef>
          </c:tx>
          <c:spPr>
            <a:solidFill>
              <a:schemeClr val="accent1"/>
            </a:solidFill>
            <a:ln w="11281">
              <a:solidFill>
                <a:schemeClr val="tx1"/>
              </a:solidFill>
              <a:prstDash val="solid"/>
            </a:ln>
          </c:spPr>
          <c:cat>
            <c:strRef>
              <c:f>Sheet1!$B$1:$E$1</c:f>
              <c:strCache>
                <c:ptCount val="4"/>
                <c:pt idx="0">
                  <c:v>PRE</c:v>
                </c:pt>
                <c:pt idx="1">
                  <c:v>4-Month</c:v>
                </c:pt>
                <c:pt idx="2">
                  <c:v>8-Month</c:v>
                </c:pt>
                <c:pt idx="3">
                  <c:v>18-Month</c:v>
                </c:pt>
              </c:strCache>
            </c:strRef>
          </c:cat>
          <c:val>
            <c:numRef>
              <c:f>Sheet1!$B$2:$E$2</c:f>
              <c:numCache>
                <c:formatCode>General</c:formatCode>
                <c:ptCount val="4"/>
                <c:pt idx="0">
                  <c:v>19</c:v>
                </c:pt>
                <c:pt idx="1">
                  <c:v>7.4</c:v>
                </c:pt>
                <c:pt idx="2">
                  <c:v>6.7</c:v>
                </c:pt>
                <c:pt idx="3">
                  <c:v>8</c:v>
                </c:pt>
              </c:numCache>
            </c:numRef>
          </c:val>
        </c:ser>
        <c:dLbls>
          <c:showVal val="1"/>
        </c:dLbls>
        <c:gapWidth val="75"/>
        <c:overlap val="100"/>
        <c:axId val="121002240"/>
        <c:axId val="121004032"/>
      </c:barChart>
      <c:catAx>
        <c:axId val="121002240"/>
        <c:scaling>
          <c:orientation val="minMax"/>
        </c:scaling>
        <c:axPos val="b"/>
        <c:numFmt formatCode="General" sourceLinked="1"/>
        <c:majorTickMark val="none"/>
        <c:tickLblPos val="low"/>
        <c:spPr>
          <a:ln w="2820">
            <a:solidFill>
              <a:schemeClr val="tx1"/>
            </a:solidFill>
            <a:prstDash val="solid"/>
          </a:ln>
        </c:spPr>
        <c:txPr>
          <a:bodyPr rot="0" vert="horz"/>
          <a:lstStyle/>
          <a:p>
            <a:pPr>
              <a:defRPr sz="1421" b="1" i="0" u="none" strike="noStrike" baseline="0">
                <a:solidFill>
                  <a:schemeClr val="bg1"/>
                </a:solidFill>
                <a:latin typeface="Arial"/>
                <a:ea typeface="Arial"/>
                <a:cs typeface="Arial"/>
              </a:defRPr>
            </a:pPr>
            <a:endParaRPr lang="en-US"/>
          </a:p>
        </c:txPr>
        <c:crossAx val="121004032"/>
        <c:crosses val="autoZero"/>
        <c:auto val="1"/>
        <c:lblAlgn val="ctr"/>
        <c:lblOffset val="100"/>
        <c:tickLblSkip val="1"/>
        <c:tickMarkSkip val="1"/>
      </c:catAx>
      <c:valAx>
        <c:axId val="121004032"/>
        <c:scaling>
          <c:orientation val="minMax"/>
        </c:scaling>
        <c:axPos val="l"/>
        <c:numFmt formatCode="General" sourceLinked="1"/>
        <c:majorTickMark val="none"/>
        <c:tickLblPos val="nextTo"/>
        <c:spPr>
          <a:ln w="2820">
            <a:solidFill>
              <a:schemeClr val="tx1"/>
            </a:solidFill>
            <a:prstDash val="solid"/>
          </a:ln>
        </c:spPr>
        <c:txPr>
          <a:bodyPr rot="0" vert="horz"/>
          <a:lstStyle/>
          <a:p>
            <a:pPr>
              <a:defRPr sz="1599" b="1" i="0" u="none" strike="noStrike" baseline="0">
                <a:solidFill>
                  <a:schemeClr val="bg1"/>
                </a:solidFill>
                <a:latin typeface="Times New Roman"/>
                <a:ea typeface="Times New Roman"/>
                <a:cs typeface="Times New Roman"/>
              </a:defRPr>
            </a:pPr>
            <a:endParaRPr lang="en-US"/>
          </a:p>
        </c:txPr>
        <c:crossAx val="121002240"/>
        <c:crosses val="autoZero"/>
        <c:crossBetween val="between"/>
      </c:valAx>
      <c:spPr>
        <a:solidFill>
          <a:schemeClr val="bg1"/>
        </a:solidFill>
        <a:ln w="12700">
          <a:solidFill>
            <a:schemeClr val="tx1"/>
          </a:solidFill>
          <a:prstDash val="solid"/>
        </a:ln>
      </c:spPr>
    </c:plotArea>
    <c:legend>
      <c:legendPos val="b"/>
      <c:layout/>
    </c:legend>
    <c:plotVisOnly val="1"/>
    <c:dispBlanksAs val="gap"/>
  </c:chart>
  <c:spPr>
    <a:noFill/>
    <a:ln>
      <a:noFill/>
    </a:ln>
  </c:spPr>
  <c:txPr>
    <a:bodyPr/>
    <a:lstStyle/>
    <a:p>
      <a:pPr>
        <a:defRPr sz="1599" b="1" i="0" u="none" strike="noStrike" baseline="0">
          <a:solidFill>
            <a:schemeClr val="tx1"/>
          </a:solidFill>
          <a:latin typeface="Times New Roman"/>
          <a:ea typeface="Times New Roman"/>
          <a:cs typeface="Times New Roman"/>
        </a:defRPr>
      </a:pPr>
      <a:endParaRPr lang="en-US"/>
    </a:p>
  </c:txPr>
  <c:externalData r:id="rId1"/>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40" b="1" i="0" u="none" strike="noStrike" baseline="0">
                <a:solidFill>
                  <a:schemeClr val="bg1"/>
                </a:solidFill>
                <a:latin typeface="Arial"/>
                <a:ea typeface="Arial"/>
                <a:cs typeface="Arial"/>
              </a:defRPr>
            </a:pPr>
            <a:r>
              <a:rPr lang="en-US" dirty="0" smtClean="0">
                <a:solidFill>
                  <a:schemeClr val="bg1"/>
                </a:solidFill>
              </a:rPr>
              <a:t>Reduced  PU Incidence In Long-Term Care</a:t>
            </a:r>
            <a:endParaRPr lang="en-US" dirty="0">
              <a:solidFill>
                <a:schemeClr val="bg1"/>
              </a:solidFill>
            </a:endParaRPr>
          </a:p>
        </c:rich>
      </c:tx>
      <c:layout>
        <c:manualLayout>
          <c:xMode val="edge"/>
          <c:yMode val="edge"/>
          <c:x val="0.17921146953405057"/>
          <c:y val="2.0942408376963352E-2"/>
        </c:manualLayout>
      </c:layout>
      <c:spPr>
        <a:noFill/>
        <a:ln w="28177">
          <a:noFill/>
        </a:ln>
      </c:spPr>
    </c:title>
    <c:plotArea>
      <c:layout>
        <c:manualLayout>
          <c:layoutTarget val="inner"/>
          <c:xMode val="edge"/>
          <c:yMode val="edge"/>
          <c:x val="0.23536439665471923"/>
          <c:y val="0.19633507853403143"/>
          <c:w val="0.75268817204301286"/>
          <c:h val="0.66230366492146597"/>
        </c:manualLayout>
      </c:layout>
      <c:barChart>
        <c:barDir val="col"/>
        <c:grouping val="stacked"/>
        <c:ser>
          <c:idx val="0"/>
          <c:order val="0"/>
          <c:tx>
            <c:strRef>
              <c:f>Sheet1!$A$2</c:f>
              <c:strCache>
                <c:ptCount val="1"/>
              </c:strCache>
            </c:strRef>
          </c:tx>
          <c:spPr>
            <a:solidFill>
              <a:schemeClr val="accent1"/>
            </a:solidFill>
            <a:ln w="14088">
              <a:solidFill>
                <a:schemeClr val="tx1"/>
              </a:solidFill>
              <a:prstDash val="solid"/>
            </a:ln>
          </c:spPr>
          <c:dLbls>
            <c:showVal val="1"/>
          </c:dLbls>
          <c:cat>
            <c:strRef>
              <c:f>Sheet1!$B$1:$C$1</c:f>
              <c:strCache>
                <c:ptCount val="2"/>
                <c:pt idx="0">
                  <c:v>Pre-Protocol</c:v>
                </c:pt>
                <c:pt idx="1">
                  <c:v>Post-protocol</c:v>
                </c:pt>
              </c:strCache>
            </c:strRef>
          </c:cat>
          <c:val>
            <c:numRef>
              <c:f>Sheet1!$B$2:$C$2</c:f>
              <c:numCache>
                <c:formatCode>General</c:formatCode>
                <c:ptCount val="2"/>
                <c:pt idx="0">
                  <c:v>23</c:v>
                </c:pt>
                <c:pt idx="1">
                  <c:v>6</c:v>
                </c:pt>
              </c:numCache>
            </c:numRef>
          </c:val>
        </c:ser>
        <c:overlap val="100"/>
        <c:axId val="121192448"/>
        <c:axId val="121193984"/>
      </c:barChart>
      <c:catAx>
        <c:axId val="121192448"/>
        <c:scaling>
          <c:orientation val="minMax"/>
        </c:scaling>
        <c:axPos val="b"/>
        <c:numFmt formatCode="General" sourceLinked="1"/>
        <c:tickLblPos val="low"/>
        <c:spPr>
          <a:ln w="3522">
            <a:solidFill>
              <a:schemeClr val="tx1"/>
            </a:solidFill>
            <a:prstDash val="solid"/>
          </a:ln>
        </c:spPr>
        <c:txPr>
          <a:bodyPr rot="0" vert="horz"/>
          <a:lstStyle/>
          <a:p>
            <a:pPr>
              <a:defRPr sz="1997" b="1" i="0" u="none" strike="noStrike" baseline="0">
                <a:solidFill>
                  <a:schemeClr val="bg1"/>
                </a:solidFill>
                <a:latin typeface="Arial" pitchFamily="34" charset="0"/>
                <a:ea typeface="Times New Roman"/>
                <a:cs typeface="Arial" pitchFamily="34" charset="0"/>
              </a:defRPr>
            </a:pPr>
            <a:endParaRPr lang="en-US"/>
          </a:p>
        </c:txPr>
        <c:crossAx val="121193984"/>
        <c:crosses val="autoZero"/>
        <c:auto val="1"/>
        <c:lblAlgn val="ctr"/>
        <c:lblOffset val="100"/>
        <c:tickLblSkip val="1"/>
        <c:tickMarkSkip val="1"/>
      </c:catAx>
      <c:valAx>
        <c:axId val="121193984"/>
        <c:scaling>
          <c:orientation val="minMax"/>
        </c:scaling>
        <c:axPos val="l"/>
        <c:majorGridlines>
          <c:spPr>
            <a:ln w="3522">
              <a:solidFill>
                <a:schemeClr val="tx1"/>
              </a:solidFill>
              <a:prstDash val="solid"/>
            </a:ln>
          </c:spPr>
        </c:majorGridlines>
        <c:title>
          <c:tx>
            <c:rich>
              <a:bodyPr rot="-5400000" vert="horz"/>
              <a:lstStyle/>
              <a:p>
                <a:pPr algn="ctr">
                  <a:defRPr sz="1997" b="1" i="0" u="none" strike="noStrike" baseline="0">
                    <a:solidFill>
                      <a:schemeClr val="bg1"/>
                    </a:solidFill>
                    <a:latin typeface="Arial"/>
                    <a:ea typeface="Arial"/>
                    <a:cs typeface="Arial"/>
                  </a:defRPr>
                </a:pPr>
                <a:r>
                  <a:rPr lang="en-US" dirty="0" smtClean="0">
                    <a:solidFill>
                      <a:schemeClr val="bg1"/>
                    </a:solidFill>
                  </a:rPr>
                  <a:t>% Of New </a:t>
                </a:r>
                <a:r>
                  <a:rPr lang="en-US" dirty="0">
                    <a:solidFill>
                      <a:schemeClr val="bg1"/>
                    </a:solidFill>
                  </a:rPr>
                  <a:t>Pressure Ulcers in 6 Months</a:t>
                </a:r>
              </a:p>
            </c:rich>
          </c:tx>
          <c:layout>
            <c:manualLayout>
              <c:xMode val="edge"/>
              <c:yMode val="edge"/>
              <c:x val="5.1839802937360395E-2"/>
              <c:y val="0.19172706778833248"/>
            </c:manualLayout>
          </c:layout>
          <c:spPr>
            <a:noFill/>
            <a:ln w="28177">
              <a:noFill/>
            </a:ln>
          </c:spPr>
        </c:title>
        <c:numFmt formatCode="General" sourceLinked="1"/>
        <c:tickLblPos val="nextTo"/>
        <c:spPr>
          <a:ln w="3522">
            <a:solidFill>
              <a:schemeClr val="tx1"/>
            </a:solidFill>
            <a:prstDash val="solid"/>
          </a:ln>
        </c:spPr>
        <c:txPr>
          <a:bodyPr rot="0" vert="horz"/>
          <a:lstStyle/>
          <a:p>
            <a:pPr>
              <a:defRPr sz="1997" b="0" i="0" u="none" strike="noStrike" baseline="0">
                <a:solidFill>
                  <a:schemeClr val="bg1"/>
                </a:solidFill>
                <a:latin typeface="Arial" pitchFamily="34" charset="0"/>
                <a:ea typeface="Times New Roman"/>
                <a:cs typeface="Arial" pitchFamily="34" charset="0"/>
              </a:defRPr>
            </a:pPr>
            <a:endParaRPr lang="en-US"/>
          </a:p>
        </c:txPr>
        <c:crossAx val="121192448"/>
        <c:crosses val="autoZero"/>
        <c:crossBetween val="between"/>
      </c:valAx>
      <c:spPr>
        <a:solidFill>
          <a:schemeClr val="bg1"/>
        </a:solidFill>
        <a:ln w="12700">
          <a:solidFill>
            <a:schemeClr val="tx1"/>
          </a:solidFill>
          <a:prstDash val="solid"/>
        </a:ln>
      </c:spPr>
    </c:plotArea>
    <c:plotVisOnly val="1"/>
    <c:dispBlanksAs val="gap"/>
  </c:chart>
  <c:spPr>
    <a:noFill/>
    <a:ln>
      <a:noFill/>
    </a:ln>
  </c:spPr>
  <c:txPr>
    <a:bodyPr/>
    <a:lstStyle/>
    <a:p>
      <a:pPr>
        <a:defRPr sz="1997" b="1" i="0" u="none" strike="noStrike" baseline="0">
          <a:solidFill>
            <a:schemeClr val="tx1"/>
          </a:solidFill>
          <a:latin typeface="Times New Roman"/>
          <a:ea typeface="Times New Roman"/>
          <a:cs typeface="Times New Roman"/>
        </a:defRPr>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b="0"/>
            </a:pPr>
            <a:r>
              <a:rPr lang="en-US" b="0" dirty="0" smtClean="0"/>
              <a:t>Dutch Nursing Home: 88 Patients    </a:t>
            </a:r>
            <a:r>
              <a:rPr lang="en-US" b="0" baseline="0" dirty="0" smtClean="0"/>
              <a:t> </a:t>
            </a:r>
            <a:r>
              <a:rPr lang="en-US" b="0" dirty="0" smtClean="0"/>
              <a:t>Pressure Ulcers</a:t>
            </a:r>
            <a:endParaRPr lang="en-US" b="0" dirty="0"/>
          </a:p>
        </c:rich>
      </c:tx>
      <c:layout/>
      <c:spPr>
        <a:solidFill>
          <a:schemeClr val="bg1"/>
        </a:solidFill>
      </c:spPr>
    </c:title>
    <c:plotArea>
      <c:layout/>
      <c:barChart>
        <c:barDir val="col"/>
        <c:grouping val="clustered"/>
        <c:ser>
          <c:idx val="0"/>
          <c:order val="0"/>
          <c:tx>
            <c:strRef>
              <c:f>Sheet1!$B$1</c:f>
              <c:strCache>
                <c:ptCount val="1"/>
                <c:pt idx="0">
                  <c:v>Baseline 11/06</c:v>
                </c:pt>
              </c:strCache>
            </c:strRef>
          </c:tx>
          <c:dLbls>
            <c:showVal val="1"/>
          </c:dLbls>
          <c:cat>
            <c:strRef>
              <c:f>Sheet1!$A$2:$A$3</c:f>
              <c:strCache>
                <c:ptCount val="2"/>
                <c:pt idx="0">
                  <c:v>Prevalence (%)</c:v>
                </c:pt>
                <c:pt idx="1">
                  <c:v>Incidence (%/mo)</c:v>
                </c:pt>
              </c:strCache>
            </c:strRef>
          </c:cat>
          <c:val>
            <c:numRef>
              <c:f>Sheet1!$B$2:$B$3</c:f>
              <c:numCache>
                <c:formatCode>General</c:formatCode>
                <c:ptCount val="2"/>
                <c:pt idx="0">
                  <c:v>38.6</c:v>
                </c:pt>
                <c:pt idx="1">
                  <c:v>22.7</c:v>
                </c:pt>
              </c:numCache>
            </c:numRef>
          </c:val>
        </c:ser>
        <c:ser>
          <c:idx val="1"/>
          <c:order val="1"/>
          <c:tx>
            <c:strRef>
              <c:f>Sheet1!$C$1</c:f>
              <c:strCache>
                <c:ptCount val="1"/>
                <c:pt idx="0">
                  <c:v>Protocol 11/07</c:v>
                </c:pt>
              </c:strCache>
            </c:strRef>
          </c:tx>
          <c:dLbls>
            <c:showVal val="1"/>
          </c:dLbls>
          <c:cat>
            <c:strRef>
              <c:f>Sheet1!$A$2:$A$3</c:f>
              <c:strCache>
                <c:ptCount val="2"/>
                <c:pt idx="0">
                  <c:v>Prevalence (%)</c:v>
                </c:pt>
                <c:pt idx="1">
                  <c:v>Incidence (%/mo)</c:v>
                </c:pt>
              </c:strCache>
            </c:strRef>
          </c:cat>
          <c:val>
            <c:numRef>
              <c:f>Sheet1!$C$2:$C$3</c:f>
              <c:numCache>
                <c:formatCode>General</c:formatCode>
                <c:ptCount val="2"/>
                <c:pt idx="0">
                  <c:v>15</c:v>
                </c:pt>
                <c:pt idx="1">
                  <c:v>4.5</c:v>
                </c:pt>
              </c:numCache>
            </c:numRef>
          </c:val>
        </c:ser>
        <c:axId val="121262464"/>
        <c:axId val="121264000"/>
      </c:barChart>
      <c:catAx>
        <c:axId val="121262464"/>
        <c:scaling>
          <c:orientation val="minMax"/>
        </c:scaling>
        <c:axPos val="b"/>
        <c:majorTickMark val="none"/>
        <c:tickLblPos val="nextTo"/>
        <c:txPr>
          <a:bodyPr/>
          <a:lstStyle/>
          <a:p>
            <a:pPr>
              <a:defRPr sz="2400">
                <a:solidFill>
                  <a:schemeClr val="bg1"/>
                </a:solidFill>
              </a:defRPr>
            </a:pPr>
            <a:endParaRPr lang="en-US"/>
          </a:p>
        </c:txPr>
        <c:crossAx val="121264000"/>
        <c:crosses val="autoZero"/>
        <c:auto val="1"/>
        <c:lblAlgn val="ctr"/>
        <c:lblOffset val="100"/>
      </c:catAx>
      <c:valAx>
        <c:axId val="121264000"/>
        <c:scaling>
          <c:orientation val="minMax"/>
        </c:scaling>
        <c:axPos val="l"/>
        <c:majorGridlines/>
        <c:title>
          <c:tx>
            <c:rich>
              <a:bodyPr/>
              <a:lstStyle/>
              <a:p>
                <a:pPr>
                  <a:defRPr sz="2000"/>
                </a:pPr>
                <a:r>
                  <a:rPr lang="en-US" sz="2000" dirty="0" smtClean="0"/>
                  <a:t>Per cent</a:t>
                </a:r>
                <a:endParaRPr lang="en-US" sz="2000" dirty="0"/>
              </a:p>
            </c:rich>
          </c:tx>
          <c:layout/>
          <c:spPr>
            <a:solidFill>
              <a:schemeClr val="bg1"/>
            </a:solidFill>
          </c:spPr>
        </c:title>
        <c:numFmt formatCode="General" sourceLinked="1"/>
        <c:tickLblPos val="nextTo"/>
        <c:txPr>
          <a:bodyPr/>
          <a:lstStyle/>
          <a:p>
            <a:pPr>
              <a:defRPr sz="2400">
                <a:solidFill>
                  <a:schemeClr val="bg1"/>
                </a:solidFill>
              </a:defRPr>
            </a:pPr>
            <a:endParaRPr lang="en-US"/>
          </a:p>
        </c:txPr>
        <c:crossAx val="121262464"/>
        <c:crosses val="autoZero"/>
        <c:crossBetween val="between"/>
      </c:valAx>
      <c:spPr>
        <a:solidFill>
          <a:schemeClr val="bg1"/>
        </a:solidFill>
      </c:spPr>
    </c:plotArea>
    <c:legend>
      <c:legendPos val="r"/>
      <c:layout/>
      <c:spPr>
        <a:solidFill>
          <a:schemeClr val="bg1"/>
        </a:solidFill>
      </c:spPr>
    </c:legend>
    <c:plotVisOnly val="1"/>
  </c:chart>
  <c:txPr>
    <a:bodyPr/>
    <a:lstStyle/>
    <a:p>
      <a:pPr>
        <a:defRPr sz="1800"/>
      </a:pPr>
      <a:endParaRPr lang="en-US"/>
    </a:p>
  </c:txPr>
  <c:externalData r:id="rId1"/>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2295081967213115"/>
          <c:y val="6.8085106382978725E-2"/>
          <c:w val="0.86651053864168615"/>
          <c:h val="0.75957446808510665"/>
        </c:manualLayout>
      </c:layout>
      <c:barChart>
        <c:barDir val="col"/>
        <c:grouping val="clustered"/>
        <c:ser>
          <c:idx val="0"/>
          <c:order val="0"/>
          <c:tx>
            <c:strRef>
              <c:f>Sheet1!$A$2</c:f>
              <c:strCache>
                <c:ptCount val="1"/>
                <c:pt idx="0">
                  <c:v>DuoDERM® (N=281)</c:v>
                </c:pt>
              </c:strCache>
            </c:strRef>
          </c:tx>
          <c:spPr>
            <a:solidFill>
              <a:srgbClr val="FFFF00"/>
            </a:solidFill>
            <a:ln w="12703">
              <a:solidFill>
                <a:schemeClr val="tx1"/>
              </a:solidFill>
              <a:prstDash val="solid"/>
            </a:ln>
          </c:spPr>
          <c:dLbls>
            <c:spPr>
              <a:noFill/>
              <a:ln w="25405">
                <a:noFill/>
              </a:ln>
            </c:spPr>
            <c:txPr>
              <a:bodyPr/>
              <a:lstStyle/>
              <a:p>
                <a:pPr>
                  <a:defRPr sz="1800" b="1" i="0" u="none" strike="noStrike" baseline="0">
                    <a:solidFill>
                      <a:schemeClr val="tx1"/>
                    </a:solidFill>
                    <a:latin typeface="Arial"/>
                    <a:ea typeface="Arial"/>
                    <a:cs typeface="Arial"/>
                  </a:defRPr>
                </a:pPr>
                <a:endParaRPr lang="en-US"/>
              </a:p>
            </c:txPr>
            <c:showVal val="1"/>
          </c:dLbls>
          <c:cat>
            <c:numRef>
              <c:f>Sheet1!$B$1:$B$1</c:f>
              <c:numCache>
                <c:formatCode>General</c:formatCode>
                <c:ptCount val="1"/>
              </c:numCache>
            </c:numRef>
          </c:cat>
          <c:val>
            <c:numRef>
              <c:f>Sheet1!$B$2:$B$2</c:f>
              <c:numCache>
                <c:formatCode>General</c:formatCode>
                <c:ptCount val="1"/>
                <c:pt idx="0">
                  <c:v>61</c:v>
                </c:pt>
              </c:numCache>
            </c:numRef>
          </c:val>
        </c:ser>
        <c:ser>
          <c:idx val="1"/>
          <c:order val="1"/>
          <c:tx>
            <c:strRef>
              <c:f>Sheet1!$A$3</c:f>
              <c:strCache>
                <c:ptCount val="1"/>
                <c:pt idx="0">
                  <c:v>Human Skin Construct</c:v>
                </c:pt>
              </c:strCache>
            </c:strRef>
          </c:tx>
          <c:spPr>
            <a:solidFill>
              <a:schemeClr val="accent2"/>
            </a:solidFill>
            <a:ln w="12703">
              <a:solidFill>
                <a:schemeClr val="tx1"/>
              </a:solidFill>
              <a:prstDash val="solid"/>
            </a:ln>
          </c:spPr>
          <c:dLbls>
            <c:spPr>
              <a:noFill/>
              <a:ln w="25405">
                <a:noFill/>
              </a:ln>
            </c:spPr>
            <c:txPr>
              <a:bodyPr/>
              <a:lstStyle/>
              <a:p>
                <a:pPr>
                  <a:defRPr sz="1800" b="1" i="0" u="none" strike="noStrike" baseline="0">
                    <a:solidFill>
                      <a:schemeClr val="tx1"/>
                    </a:solidFill>
                    <a:latin typeface="Arial"/>
                    <a:ea typeface="Arial"/>
                    <a:cs typeface="Arial"/>
                  </a:defRPr>
                </a:pPr>
                <a:endParaRPr lang="en-US"/>
              </a:p>
            </c:txPr>
            <c:showVal val="1"/>
          </c:dLbls>
          <c:cat>
            <c:numRef>
              <c:f>Sheet1!$B$1:$B$1</c:f>
              <c:numCache>
                <c:formatCode>General</c:formatCode>
                <c:ptCount val="1"/>
              </c:numCache>
            </c:numRef>
          </c:cat>
          <c:val>
            <c:numRef>
              <c:f>Sheet1!$B$3:$B$3</c:f>
              <c:numCache>
                <c:formatCode>General</c:formatCode>
                <c:ptCount val="1"/>
                <c:pt idx="0">
                  <c:v>48</c:v>
                </c:pt>
              </c:numCache>
            </c:numRef>
          </c:val>
        </c:ser>
        <c:ser>
          <c:idx val="2"/>
          <c:order val="2"/>
          <c:tx>
            <c:strRef>
              <c:f>Sheet1!$A$4</c:f>
              <c:strCache>
                <c:ptCount val="1"/>
                <c:pt idx="0">
                  <c:v>Gauze (N=102)</c:v>
                </c:pt>
              </c:strCache>
            </c:strRef>
          </c:tx>
          <c:spPr>
            <a:solidFill>
              <a:srgbClr val="FF99CC"/>
            </a:solidFill>
            <a:ln w="12703">
              <a:solidFill>
                <a:schemeClr val="tx1"/>
              </a:solidFill>
              <a:prstDash val="solid"/>
            </a:ln>
          </c:spPr>
          <c:dLbls>
            <c:spPr>
              <a:noFill/>
              <a:ln w="25405">
                <a:noFill/>
              </a:ln>
            </c:spPr>
            <c:txPr>
              <a:bodyPr/>
              <a:lstStyle/>
              <a:p>
                <a:pPr>
                  <a:defRPr sz="1800" b="1" i="0" u="none" strike="noStrike" baseline="0">
                    <a:solidFill>
                      <a:schemeClr val="tx1"/>
                    </a:solidFill>
                    <a:latin typeface="Arial"/>
                    <a:ea typeface="Arial"/>
                    <a:cs typeface="Arial"/>
                  </a:defRPr>
                </a:pPr>
                <a:endParaRPr lang="en-US"/>
              </a:p>
            </c:txPr>
            <c:showVal val="1"/>
          </c:dLbls>
          <c:cat>
            <c:numRef>
              <c:f>Sheet1!$B$1:$B$1</c:f>
              <c:numCache>
                <c:formatCode>General</c:formatCode>
                <c:ptCount val="1"/>
              </c:numCache>
            </c:numRef>
          </c:cat>
          <c:val>
            <c:numRef>
              <c:f>Sheet1!$B$4:$B$4</c:f>
              <c:numCache>
                <c:formatCode>General</c:formatCode>
                <c:ptCount val="1"/>
                <c:pt idx="0">
                  <c:v>51</c:v>
                </c:pt>
              </c:numCache>
            </c:numRef>
          </c:val>
        </c:ser>
        <c:dLbls>
          <c:showVal val="1"/>
        </c:dLbls>
        <c:axId val="121365248"/>
        <c:axId val="121367168"/>
      </c:barChart>
      <c:catAx>
        <c:axId val="121365248"/>
        <c:scaling>
          <c:orientation val="minMax"/>
        </c:scaling>
        <c:axPos val="b"/>
        <c:title>
          <c:tx>
            <c:rich>
              <a:bodyPr/>
              <a:lstStyle/>
              <a:p>
                <a:pPr>
                  <a:defRPr sz="1800" b="1" i="0" u="none" strike="noStrike" baseline="0">
                    <a:solidFill>
                      <a:schemeClr val="tx1"/>
                    </a:solidFill>
                    <a:latin typeface="Arial"/>
                    <a:ea typeface="Arial"/>
                    <a:cs typeface="Arial"/>
                  </a:defRPr>
                </a:pPr>
                <a:r>
                  <a:rPr lang="en-US" dirty="0" smtClean="0"/>
                  <a:t> Hydrocolloid      </a:t>
                </a:r>
                <a:r>
                  <a:rPr lang="en-US" sz="1800" b="1" i="0" u="none" strike="noStrike" baseline="0" dirty="0" err="1" smtClean="0"/>
                  <a:t>Hydrocolloid</a:t>
                </a:r>
                <a:r>
                  <a:rPr lang="en-US" dirty="0" smtClean="0"/>
                  <a:t>   Impregnated</a:t>
                </a:r>
                <a:endParaRPr lang="en-US" baseline="0" dirty="0" smtClean="0"/>
              </a:p>
              <a:p>
                <a:pPr>
                  <a:defRPr sz="1800" b="1" i="0" u="none" strike="noStrike" baseline="0">
                    <a:solidFill>
                      <a:schemeClr val="tx1"/>
                    </a:solidFill>
                    <a:latin typeface="Arial"/>
                    <a:ea typeface="Arial"/>
                    <a:cs typeface="Arial"/>
                  </a:defRPr>
                </a:pPr>
                <a:r>
                  <a:rPr lang="en-US" dirty="0" smtClean="0"/>
                  <a:t>D Dressing   </a:t>
                </a:r>
                <a:r>
                  <a:rPr lang="en-US" baseline="0" dirty="0" smtClean="0"/>
                  <a:t>      </a:t>
                </a:r>
                <a:r>
                  <a:rPr lang="en-US" dirty="0" smtClean="0"/>
                  <a:t>C Dressing         Gauze</a:t>
                </a:r>
                <a:endParaRPr lang="en-US" dirty="0"/>
              </a:p>
            </c:rich>
          </c:tx>
          <c:layout>
            <c:manualLayout>
              <c:xMode val="edge"/>
              <c:yMode val="edge"/>
              <c:x val="0.2532162761507718"/>
              <c:y val="0.84266948897660032"/>
            </c:manualLayout>
          </c:layout>
          <c:spPr>
            <a:noFill/>
            <a:ln w="25405">
              <a:noFill/>
            </a:ln>
          </c:spPr>
        </c:title>
        <c:numFmt formatCode="General" sourceLinked="1"/>
        <c:tickLblPos val="nextTo"/>
        <c:spPr>
          <a:ln w="3176">
            <a:solidFill>
              <a:schemeClr val="tx1"/>
            </a:solidFill>
            <a:prstDash val="solid"/>
          </a:ln>
        </c:spPr>
        <c:txPr>
          <a:bodyPr rot="0" vert="horz"/>
          <a:lstStyle/>
          <a:p>
            <a:pPr>
              <a:defRPr sz="1800" b="1" i="0" u="none" strike="noStrike" baseline="0">
                <a:solidFill>
                  <a:schemeClr val="tx1"/>
                </a:solidFill>
                <a:latin typeface="Arial"/>
                <a:ea typeface="Arial"/>
                <a:cs typeface="Arial"/>
              </a:defRPr>
            </a:pPr>
            <a:endParaRPr lang="en-US"/>
          </a:p>
        </c:txPr>
        <c:crossAx val="121367168"/>
        <c:crosses val="autoZero"/>
        <c:auto val="1"/>
        <c:lblAlgn val="ctr"/>
        <c:lblOffset val="100"/>
        <c:tickLblSkip val="1"/>
        <c:tickMarkSkip val="1"/>
      </c:catAx>
      <c:valAx>
        <c:axId val="121367168"/>
        <c:scaling>
          <c:orientation val="minMax"/>
        </c:scaling>
        <c:axPos val="l"/>
        <c:majorGridlines>
          <c:spPr>
            <a:ln w="3176">
              <a:solidFill>
                <a:schemeClr val="tx1"/>
              </a:solidFill>
              <a:prstDash val="solid"/>
            </a:ln>
          </c:spPr>
        </c:majorGridlines>
        <c:title>
          <c:tx>
            <c:rich>
              <a:bodyPr/>
              <a:lstStyle/>
              <a:p>
                <a:pPr>
                  <a:defRPr sz="1800" b="1" i="0" u="none" strike="noStrike" baseline="0">
                    <a:solidFill>
                      <a:schemeClr val="tx1"/>
                    </a:solidFill>
                    <a:latin typeface="Arial"/>
                    <a:ea typeface="Arial"/>
                    <a:cs typeface="Arial"/>
                  </a:defRPr>
                </a:pPr>
                <a:r>
                  <a:rPr lang="en-US"/>
                  <a:t>% HEALED AFTER 12 WEEKS</a:t>
                </a:r>
              </a:p>
            </c:rich>
          </c:tx>
          <c:layout>
            <c:manualLayout>
              <c:xMode val="edge"/>
              <c:yMode val="edge"/>
              <c:x val="1.2880562060889941E-2"/>
              <c:y val="7.6595744680851063E-2"/>
            </c:manualLayout>
          </c:layout>
          <c:spPr>
            <a:noFill/>
            <a:ln w="25405">
              <a:noFill/>
            </a:ln>
          </c:spPr>
        </c:title>
        <c:numFmt formatCode="General" sourceLinked="1"/>
        <c:tickLblPos val="nextTo"/>
        <c:spPr>
          <a:ln w="3176">
            <a:solidFill>
              <a:schemeClr val="tx1"/>
            </a:solidFill>
            <a:prstDash val="solid"/>
          </a:ln>
        </c:spPr>
        <c:txPr>
          <a:bodyPr rot="0" vert="horz"/>
          <a:lstStyle/>
          <a:p>
            <a:pPr>
              <a:defRPr sz="1800" b="1" i="0" u="none" strike="noStrike" baseline="0">
                <a:solidFill>
                  <a:schemeClr val="tx1"/>
                </a:solidFill>
                <a:latin typeface="Arial"/>
                <a:ea typeface="Arial"/>
                <a:cs typeface="Arial"/>
              </a:defRPr>
            </a:pPr>
            <a:endParaRPr lang="en-US"/>
          </a:p>
        </c:txPr>
        <c:crossAx val="121365248"/>
        <c:crosses val="autoZero"/>
        <c:crossBetween val="between"/>
      </c:valAx>
      <c:spPr>
        <a:noFill/>
        <a:ln w="25405">
          <a:noFill/>
        </a:ln>
      </c:spPr>
    </c:plotArea>
    <c:plotVisOnly val="1"/>
    <c:dispBlanksAs val="gap"/>
  </c:chart>
  <c:spPr>
    <a:solidFill>
      <a:srgbClr val="FFFFFF"/>
    </a:solidFill>
    <a:ln>
      <a:noFill/>
    </a:ln>
  </c:spPr>
  <c:txPr>
    <a:bodyPr/>
    <a:lstStyle/>
    <a:p>
      <a:pPr>
        <a:defRPr sz="1800" b="1" i="0" u="none" strike="noStrike" baseline="0">
          <a:solidFill>
            <a:schemeClr val="tx1"/>
          </a:solidFill>
          <a:latin typeface="Arial"/>
          <a:ea typeface="Arial"/>
          <a:cs typeface="Arial"/>
        </a:defRPr>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000" b="0" i="0" u="none" strike="noStrike" baseline="0">
                <a:solidFill>
                  <a:srgbClr val="FFFFFF"/>
                </a:solidFill>
                <a:latin typeface="Arial"/>
                <a:ea typeface="Arial"/>
                <a:cs typeface="Arial"/>
              </a:defRPr>
            </a:pPr>
            <a:r>
              <a:rPr lang="en-US" sz="2000" dirty="0"/>
              <a:t>Wagner Grade </a:t>
            </a:r>
            <a:r>
              <a:rPr lang="en-US" sz="2000" dirty="0" smtClean="0"/>
              <a:t>1-2 </a:t>
            </a:r>
            <a:r>
              <a:rPr lang="en-US" sz="2000" dirty="0"/>
              <a:t>Diabetic Foot Ulcer Healing</a:t>
            </a:r>
          </a:p>
        </c:rich>
      </c:tx>
      <c:layout>
        <c:manualLayout>
          <c:xMode val="edge"/>
          <c:yMode val="edge"/>
          <c:x val="0.17425083240843542"/>
          <c:y val="1.9784172661870564E-2"/>
        </c:manualLayout>
      </c:layout>
      <c:spPr>
        <a:noFill/>
        <a:ln w="21757">
          <a:noFill/>
        </a:ln>
      </c:spPr>
    </c:title>
    <c:plotArea>
      <c:layout>
        <c:manualLayout>
          <c:layoutTarget val="inner"/>
          <c:xMode val="edge"/>
          <c:yMode val="edge"/>
          <c:x val="0.25083240843507215"/>
          <c:y val="0.18165467625899268"/>
          <c:w val="0.64261931187569465"/>
          <c:h val="0.65107913669064965"/>
        </c:manualLayout>
      </c:layout>
      <c:barChart>
        <c:barDir val="col"/>
        <c:grouping val="clustered"/>
        <c:ser>
          <c:idx val="0"/>
          <c:order val="0"/>
          <c:tx>
            <c:strRef>
              <c:f>Sheet1!$B$1</c:f>
              <c:strCache>
                <c:ptCount val="1"/>
                <c:pt idx="0">
                  <c:v>Active</c:v>
                </c:pt>
              </c:strCache>
            </c:strRef>
          </c:tx>
          <c:spPr>
            <a:solidFill>
              <a:srgbClr val="F52B97"/>
            </a:solidFill>
            <a:ln w="10878">
              <a:solidFill>
                <a:srgbClr val="000000"/>
              </a:solidFill>
              <a:prstDash val="solid"/>
            </a:ln>
          </c:spPr>
          <c:cat>
            <c:strRef>
              <c:f>Sheet1!$A$2:$A$6</c:f>
              <c:strCache>
                <c:ptCount val="5"/>
                <c:pt idx="0">
                  <c:v>TCC (1)</c:v>
                </c:pt>
                <c:pt idx="1">
                  <c:v>APLG(2)</c:v>
                </c:pt>
                <c:pt idx="2">
                  <c:v>REGR (3)</c:v>
                </c:pt>
                <c:pt idx="3">
                  <c:v>DRMG(4)</c:v>
                </c:pt>
                <c:pt idx="4">
                  <c:v>PR(5)</c:v>
                </c:pt>
              </c:strCache>
            </c:strRef>
          </c:cat>
          <c:val>
            <c:numRef>
              <c:f>Sheet1!$B$2:$B$6</c:f>
              <c:numCache>
                <c:formatCode>General</c:formatCode>
                <c:ptCount val="5"/>
                <c:pt idx="0">
                  <c:v>83</c:v>
                </c:pt>
                <c:pt idx="1">
                  <c:v>56</c:v>
                </c:pt>
                <c:pt idx="2">
                  <c:v>50</c:v>
                </c:pt>
                <c:pt idx="3">
                  <c:v>50.8</c:v>
                </c:pt>
                <c:pt idx="4">
                  <c:v>59</c:v>
                </c:pt>
              </c:numCache>
            </c:numRef>
          </c:val>
        </c:ser>
        <c:ser>
          <c:idx val="1"/>
          <c:order val="1"/>
          <c:tx>
            <c:strRef>
              <c:f>Sheet1!$C$1</c:f>
              <c:strCache>
                <c:ptCount val="1"/>
                <c:pt idx="0">
                  <c:v>Control</c:v>
                </c:pt>
              </c:strCache>
            </c:strRef>
          </c:tx>
          <c:spPr>
            <a:solidFill>
              <a:srgbClr val="FFFF00"/>
            </a:solidFill>
            <a:ln w="10878">
              <a:solidFill>
                <a:srgbClr val="000000"/>
              </a:solidFill>
              <a:prstDash val="solid"/>
            </a:ln>
          </c:spPr>
          <c:cat>
            <c:strRef>
              <c:f>Sheet1!$A$2:$A$6</c:f>
              <c:strCache>
                <c:ptCount val="5"/>
                <c:pt idx="0">
                  <c:v>TCC (1)</c:v>
                </c:pt>
                <c:pt idx="1">
                  <c:v>APLG(2)</c:v>
                </c:pt>
                <c:pt idx="2">
                  <c:v>REGR (3)</c:v>
                </c:pt>
                <c:pt idx="3">
                  <c:v>DRMG(4)</c:v>
                </c:pt>
                <c:pt idx="4">
                  <c:v>PR(5)</c:v>
                </c:pt>
              </c:strCache>
            </c:strRef>
          </c:cat>
          <c:val>
            <c:numRef>
              <c:f>Sheet1!$C$2:$C$6</c:f>
              <c:numCache>
                <c:formatCode>General</c:formatCode>
                <c:ptCount val="5"/>
                <c:pt idx="0">
                  <c:v>52</c:v>
                </c:pt>
                <c:pt idx="1">
                  <c:v>39</c:v>
                </c:pt>
                <c:pt idx="2">
                  <c:v>36</c:v>
                </c:pt>
                <c:pt idx="3">
                  <c:v>31.7</c:v>
                </c:pt>
                <c:pt idx="4">
                  <c:v>30</c:v>
                </c:pt>
              </c:numCache>
            </c:numRef>
          </c:val>
        </c:ser>
        <c:gapWidth val="60"/>
        <c:axId val="121516032"/>
        <c:axId val="121517952"/>
      </c:barChart>
      <c:catAx>
        <c:axId val="121516032"/>
        <c:scaling>
          <c:orientation val="minMax"/>
        </c:scaling>
        <c:axPos val="b"/>
        <c:title>
          <c:tx>
            <c:rich>
              <a:bodyPr/>
              <a:lstStyle/>
              <a:p>
                <a:pPr>
                  <a:defRPr sz="2400" b="0" i="0" u="none" strike="noStrike" baseline="0">
                    <a:solidFill>
                      <a:srgbClr val="FFFFFF"/>
                    </a:solidFill>
                    <a:latin typeface="Arial" pitchFamily="34" charset="0"/>
                    <a:ea typeface="Times New Roman"/>
                    <a:cs typeface="Arial" pitchFamily="34" charset="0"/>
                  </a:defRPr>
                </a:pPr>
                <a:r>
                  <a:rPr lang="en-US" sz="2400" b="0" dirty="0" smtClean="0">
                    <a:latin typeface="Arial" pitchFamily="34" charset="0"/>
                    <a:cs typeface="Arial" pitchFamily="34" charset="0"/>
                  </a:rPr>
                  <a:t>Intervention</a:t>
                </a:r>
                <a:endParaRPr lang="en-US" sz="2400" b="0" dirty="0">
                  <a:latin typeface="Arial" pitchFamily="34" charset="0"/>
                  <a:cs typeface="Arial" pitchFamily="34" charset="0"/>
                </a:endParaRPr>
              </a:p>
            </c:rich>
          </c:tx>
          <c:layout>
            <c:manualLayout>
              <c:xMode val="edge"/>
              <c:yMode val="edge"/>
              <c:x val="0.41398446170921377"/>
              <c:y val="0.90287769784172667"/>
            </c:manualLayout>
          </c:layout>
          <c:spPr>
            <a:noFill/>
            <a:ln w="21757">
              <a:noFill/>
            </a:ln>
          </c:spPr>
        </c:title>
        <c:numFmt formatCode="General" sourceLinked="1"/>
        <c:majorTickMark val="none"/>
        <c:tickLblPos val="low"/>
        <c:spPr>
          <a:ln w="2720">
            <a:solidFill>
              <a:srgbClr val="FFFFFF"/>
            </a:solidFill>
            <a:prstDash val="solid"/>
          </a:ln>
        </c:spPr>
        <c:txPr>
          <a:bodyPr rot="0" vert="horz"/>
          <a:lstStyle/>
          <a:p>
            <a:pPr>
              <a:defRPr sz="1400" b="1" i="0" u="none" strike="noStrike" baseline="0">
                <a:solidFill>
                  <a:srgbClr val="FFFFFF"/>
                </a:solidFill>
                <a:latin typeface="Arial"/>
                <a:ea typeface="Arial"/>
                <a:cs typeface="Arial"/>
              </a:defRPr>
            </a:pPr>
            <a:endParaRPr lang="en-US"/>
          </a:p>
        </c:txPr>
        <c:crossAx val="121517952"/>
        <c:crosses val="autoZero"/>
        <c:lblAlgn val="ctr"/>
        <c:lblOffset val="100"/>
        <c:tickLblSkip val="1"/>
        <c:tickMarkSkip val="1"/>
      </c:catAx>
      <c:valAx>
        <c:axId val="121517952"/>
        <c:scaling>
          <c:orientation val="minMax"/>
        </c:scaling>
        <c:axPos val="l"/>
        <c:majorGridlines>
          <c:spPr>
            <a:ln w="2720">
              <a:solidFill>
                <a:srgbClr val="FFFFFF"/>
              </a:solidFill>
              <a:prstDash val="solid"/>
            </a:ln>
          </c:spPr>
        </c:majorGridlines>
        <c:title>
          <c:tx>
            <c:rich>
              <a:bodyPr/>
              <a:lstStyle/>
              <a:p>
                <a:pPr>
                  <a:defRPr sz="2000" b="0" i="0" u="none" strike="noStrike" baseline="0">
                    <a:solidFill>
                      <a:srgbClr val="FFFFFF"/>
                    </a:solidFill>
                    <a:latin typeface="Arial"/>
                    <a:ea typeface="Arial"/>
                    <a:cs typeface="Arial"/>
                  </a:defRPr>
                </a:pPr>
                <a:r>
                  <a:rPr lang="en-US" sz="2000" b="0" dirty="0"/>
                  <a:t>% Healed </a:t>
                </a:r>
                <a:r>
                  <a:rPr lang="en-US" sz="2000" b="0" baseline="0" dirty="0" smtClean="0"/>
                  <a:t> By</a:t>
                </a:r>
                <a:r>
                  <a:rPr lang="en-US" sz="2000" b="0" dirty="0" smtClean="0"/>
                  <a:t> 10-20 </a:t>
                </a:r>
                <a:r>
                  <a:rPr lang="en-US" sz="2000" b="0" dirty="0"/>
                  <a:t>weeks</a:t>
                </a:r>
              </a:p>
            </c:rich>
          </c:tx>
          <c:layout>
            <c:manualLayout>
              <c:xMode val="edge"/>
              <c:yMode val="edge"/>
              <c:x val="0.16426193118756988"/>
              <c:y val="0.19964028776978421"/>
            </c:manualLayout>
          </c:layout>
          <c:spPr>
            <a:noFill/>
            <a:ln w="21757">
              <a:noFill/>
            </a:ln>
          </c:spPr>
        </c:title>
        <c:numFmt formatCode="General" sourceLinked="0"/>
        <c:majorTickMark val="none"/>
        <c:tickLblPos val="nextTo"/>
        <c:spPr>
          <a:ln w="2720">
            <a:solidFill>
              <a:srgbClr val="FFFFFF"/>
            </a:solidFill>
            <a:prstDash val="solid"/>
          </a:ln>
        </c:spPr>
        <c:txPr>
          <a:bodyPr rot="0" vert="horz"/>
          <a:lstStyle/>
          <a:p>
            <a:pPr>
              <a:defRPr sz="1096" b="1" i="0" u="none" strike="noStrike" baseline="0">
                <a:solidFill>
                  <a:srgbClr val="FFFFFF"/>
                </a:solidFill>
                <a:latin typeface="Arial"/>
                <a:ea typeface="Arial"/>
                <a:cs typeface="Arial"/>
              </a:defRPr>
            </a:pPr>
            <a:endParaRPr lang="en-US"/>
          </a:p>
        </c:txPr>
        <c:crossAx val="121516032"/>
        <c:crosses val="autoZero"/>
        <c:crossBetween val="between"/>
      </c:valAx>
      <c:spPr>
        <a:noFill/>
        <a:ln w="21757">
          <a:noFill/>
        </a:ln>
      </c:spPr>
    </c:plotArea>
    <c:plotVisOnly val="1"/>
    <c:dispBlanksAs val="gap"/>
  </c:chart>
  <c:spPr>
    <a:noFill/>
    <a:ln>
      <a:noFill/>
    </a:ln>
  </c:spPr>
  <c:txPr>
    <a:bodyPr/>
    <a:lstStyle/>
    <a:p>
      <a:pPr>
        <a:defRPr sz="1456" b="1" i="0" u="none" strike="noStrike" baseline="0">
          <a:solidFill>
            <a:schemeClr val="tx1"/>
          </a:solidFill>
          <a:latin typeface="Arial"/>
          <a:ea typeface="Arial"/>
          <a:cs typeface="Arial"/>
        </a:defRPr>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0"/>
      <c:hPercent val="46"/>
      <c:rotY val="0"/>
      <c:depthPercent val="100"/>
      <c:rAngAx val="1"/>
    </c:view3D>
    <c:floor>
      <c:spPr>
        <a:solidFill>
          <a:srgbClr val="C0C0C0"/>
        </a:solidFill>
        <a:ln w="3175">
          <a:solidFill>
            <a:schemeClr val="tx1"/>
          </a:solidFill>
          <a:prstDash val="solid"/>
        </a:ln>
      </c:spPr>
    </c:floor>
    <c:sideWall>
      <c:spPr>
        <a:solidFill>
          <a:schemeClr val="bg1"/>
        </a:solidFill>
        <a:ln w="12700">
          <a:solidFill>
            <a:schemeClr val="tx1"/>
          </a:solidFill>
          <a:prstDash val="solid"/>
        </a:ln>
      </c:spPr>
    </c:sideWall>
    <c:backWall>
      <c:spPr>
        <a:solidFill>
          <a:schemeClr val="bg1"/>
        </a:solidFill>
        <a:ln w="12700">
          <a:solidFill>
            <a:schemeClr val="tx1"/>
          </a:solidFill>
          <a:prstDash val="solid"/>
        </a:ln>
      </c:spPr>
    </c:backWall>
    <c:plotArea>
      <c:layout>
        <c:manualLayout>
          <c:layoutTarget val="inner"/>
          <c:xMode val="edge"/>
          <c:yMode val="edge"/>
          <c:x val="0.17990074441687387"/>
          <c:y val="0.15165876777251186"/>
          <c:w val="0.80769230769230771"/>
          <c:h val="0.63744075829384095"/>
        </c:manualLayout>
      </c:layout>
      <c:bar3DChart>
        <c:barDir val="col"/>
        <c:grouping val="clustered"/>
        <c:ser>
          <c:idx val="0"/>
          <c:order val="0"/>
          <c:tx>
            <c:strRef>
              <c:f>Sheet1!$A$2</c:f>
              <c:strCache>
                <c:ptCount val="1"/>
                <c:pt idx="0">
                  <c:v>Retrospective (n=120)</c:v>
                </c:pt>
              </c:strCache>
            </c:strRef>
          </c:tx>
          <c:spPr>
            <a:solidFill>
              <a:schemeClr val="accent1"/>
            </a:solidFill>
            <a:ln w="14816">
              <a:solidFill>
                <a:schemeClr val="tx1"/>
              </a:solidFill>
              <a:prstDash val="solid"/>
            </a:ln>
          </c:spPr>
          <c:dLbls>
            <c:showVal val="1"/>
          </c:dLbls>
          <c:cat>
            <c:strRef>
              <c:f>Sheet1!$B$1:$F$1</c:f>
              <c:strCache>
                <c:ptCount val="5"/>
                <c:pt idx="0">
                  <c:v>Stage II PU</c:v>
                </c:pt>
                <c:pt idx="1">
                  <c:v>Stage III PU</c:v>
                </c:pt>
                <c:pt idx="2">
                  <c:v>Stage IV PU</c:v>
                </c:pt>
                <c:pt idx="3">
                  <c:v>Venous Ulcer</c:v>
                </c:pt>
                <c:pt idx="4">
                  <c:v>Diabetic Foot</c:v>
                </c:pt>
              </c:strCache>
            </c:strRef>
          </c:cat>
          <c:val>
            <c:numRef>
              <c:f>Sheet1!$B$2:$F$2</c:f>
              <c:numCache>
                <c:formatCode>0.0</c:formatCode>
                <c:ptCount val="5"/>
                <c:pt idx="0">
                  <c:v>10</c:v>
                </c:pt>
                <c:pt idx="1">
                  <c:v>17</c:v>
                </c:pt>
                <c:pt idx="2">
                  <c:v>21</c:v>
                </c:pt>
                <c:pt idx="3">
                  <c:v>20</c:v>
                </c:pt>
                <c:pt idx="4">
                  <c:v>14</c:v>
                </c:pt>
              </c:numCache>
            </c:numRef>
          </c:val>
        </c:ser>
        <c:ser>
          <c:idx val="1"/>
          <c:order val="1"/>
          <c:tx>
            <c:strRef>
              <c:f>Sheet1!$A$3</c:f>
              <c:strCache>
                <c:ptCount val="1"/>
                <c:pt idx="0">
                  <c:v>TM + EB Practice (n=76)</c:v>
                </c:pt>
              </c:strCache>
            </c:strRef>
          </c:tx>
          <c:spPr>
            <a:solidFill>
              <a:srgbClr val="FF9966"/>
            </a:solidFill>
            <a:ln w="14816">
              <a:solidFill>
                <a:schemeClr val="tx1"/>
              </a:solidFill>
              <a:prstDash val="solid"/>
            </a:ln>
          </c:spPr>
          <c:dLbls>
            <c:showVal val="1"/>
          </c:dLbls>
          <c:cat>
            <c:strRef>
              <c:f>Sheet1!$B$1:$F$1</c:f>
              <c:strCache>
                <c:ptCount val="5"/>
                <c:pt idx="0">
                  <c:v>Stage II PU</c:v>
                </c:pt>
                <c:pt idx="1">
                  <c:v>Stage III PU</c:v>
                </c:pt>
                <c:pt idx="2">
                  <c:v>Stage IV PU</c:v>
                </c:pt>
                <c:pt idx="3">
                  <c:v>Venous Ulcer</c:v>
                </c:pt>
                <c:pt idx="4">
                  <c:v>Diabetic Foot</c:v>
                </c:pt>
              </c:strCache>
            </c:strRef>
          </c:cat>
          <c:val>
            <c:numRef>
              <c:f>Sheet1!$B$3:$F$3</c:f>
              <c:numCache>
                <c:formatCode>0.0</c:formatCode>
                <c:ptCount val="5"/>
                <c:pt idx="0">
                  <c:v>2.5</c:v>
                </c:pt>
                <c:pt idx="1">
                  <c:v>12</c:v>
                </c:pt>
                <c:pt idx="2">
                  <c:v>16</c:v>
                </c:pt>
                <c:pt idx="3">
                  <c:v>9</c:v>
                </c:pt>
                <c:pt idx="4">
                  <c:v>10</c:v>
                </c:pt>
              </c:numCache>
            </c:numRef>
          </c:val>
        </c:ser>
        <c:gapDepth val="0"/>
        <c:shape val="box"/>
        <c:axId val="121708928"/>
        <c:axId val="121710464"/>
        <c:axId val="0"/>
      </c:bar3DChart>
      <c:catAx>
        <c:axId val="121708928"/>
        <c:scaling>
          <c:orientation val="minMax"/>
        </c:scaling>
        <c:axPos val="b"/>
        <c:numFmt formatCode="General" sourceLinked="1"/>
        <c:tickLblPos val="low"/>
        <c:spPr>
          <a:ln w="3704">
            <a:solidFill>
              <a:schemeClr val="tx1"/>
            </a:solidFill>
            <a:prstDash val="solid"/>
          </a:ln>
        </c:spPr>
        <c:txPr>
          <a:bodyPr rot="0" vert="horz"/>
          <a:lstStyle/>
          <a:p>
            <a:pPr>
              <a:defRPr sz="2200" b="0" i="0" u="none" strike="noStrike" baseline="0">
                <a:solidFill>
                  <a:schemeClr val="bg1"/>
                </a:solidFill>
                <a:latin typeface="Arial"/>
                <a:ea typeface="Arial"/>
                <a:cs typeface="Arial"/>
              </a:defRPr>
            </a:pPr>
            <a:endParaRPr lang="en-US"/>
          </a:p>
        </c:txPr>
        <c:crossAx val="121710464"/>
        <c:crosses val="autoZero"/>
        <c:auto val="1"/>
        <c:lblAlgn val="ctr"/>
        <c:lblOffset val="100"/>
        <c:tickLblSkip val="1"/>
        <c:tickMarkSkip val="1"/>
      </c:catAx>
      <c:valAx>
        <c:axId val="121710464"/>
        <c:scaling>
          <c:orientation val="minMax"/>
        </c:scaling>
        <c:axPos val="l"/>
        <c:majorGridlines>
          <c:spPr>
            <a:ln w="3704">
              <a:solidFill>
                <a:schemeClr val="tx1"/>
              </a:solidFill>
              <a:prstDash val="solid"/>
            </a:ln>
          </c:spPr>
        </c:majorGridlines>
        <c:title>
          <c:tx>
            <c:rich>
              <a:bodyPr/>
              <a:lstStyle/>
              <a:p>
                <a:pPr>
                  <a:defRPr sz="2400" b="0" i="0" u="none" strike="noStrike" baseline="0">
                    <a:solidFill>
                      <a:schemeClr val="bg1"/>
                    </a:solidFill>
                    <a:latin typeface="Arial"/>
                    <a:ea typeface="Arial"/>
                    <a:cs typeface="Arial"/>
                  </a:defRPr>
                </a:pPr>
                <a:r>
                  <a:rPr lang="en-US" sz="2400" b="0" dirty="0" smtClean="0">
                    <a:solidFill>
                      <a:schemeClr val="bg1"/>
                    </a:solidFill>
                  </a:rPr>
                  <a:t>Weeks To Heal   </a:t>
                </a:r>
                <a:endParaRPr lang="en-US" sz="2400" b="0" dirty="0">
                  <a:solidFill>
                    <a:schemeClr val="bg1"/>
                  </a:solidFill>
                </a:endParaRPr>
              </a:p>
            </c:rich>
          </c:tx>
          <c:layout>
            <c:manualLayout>
              <c:xMode val="edge"/>
              <c:yMode val="edge"/>
              <c:x val="6.0794044665012412E-2"/>
              <c:y val="0.23459715639810441"/>
            </c:manualLayout>
          </c:layout>
          <c:spPr>
            <a:noFill/>
            <a:ln w="29633">
              <a:noFill/>
            </a:ln>
          </c:spPr>
        </c:title>
        <c:numFmt formatCode="0.0" sourceLinked="1"/>
        <c:tickLblPos val="nextTo"/>
        <c:spPr>
          <a:ln w="3704">
            <a:solidFill>
              <a:schemeClr val="tx1"/>
            </a:solidFill>
            <a:prstDash val="solid"/>
          </a:ln>
        </c:spPr>
        <c:txPr>
          <a:bodyPr rot="0" vert="horz"/>
          <a:lstStyle/>
          <a:p>
            <a:pPr>
              <a:defRPr sz="2100" b="0" i="0" u="none" strike="noStrike" baseline="0">
                <a:solidFill>
                  <a:schemeClr val="bg1"/>
                </a:solidFill>
                <a:latin typeface="Arial"/>
                <a:ea typeface="Arial"/>
                <a:cs typeface="Arial"/>
              </a:defRPr>
            </a:pPr>
            <a:endParaRPr lang="en-US"/>
          </a:p>
        </c:txPr>
        <c:crossAx val="121708928"/>
        <c:crosses val="autoZero"/>
        <c:crossBetween val="between"/>
      </c:valAx>
      <c:spPr>
        <a:noFill/>
        <a:ln w="29633">
          <a:noFill/>
        </a:ln>
      </c:spPr>
    </c:plotArea>
    <c:legend>
      <c:legendPos val="t"/>
      <c:legendEntry>
        <c:idx val="0"/>
        <c:txPr>
          <a:bodyPr/>
          <a:lstStyle/>
          <a:p>
            <a:pPr>
              <a:defRPr sz="1931" b="0" i="0" u="none" strike="noStrike" baseline="0">
                <a:solidFill>
                  <a:schemeClr val="tx1"/>
                </a:solidFill>
                <a:latin typeface="Arial"/>
                <a:ea typeface="Arial"/>
                <a:cs typeface="Arial"/>
              </a:defRPr>
            </a:pPr>
            <a:endParaRPr lang="en-US"/>
          </a:p>
        </c:txPr>
      </c:legendEntry>
      <c:legendEntry>
        <c:idx val="1"/>
        <c:txPr>
          <a:bodyPr/>
          <a:lstStyle/>
          <a:p>
            <a:pPr>
              <a:defRPr sz="1931" b="0" i="0" u="none" strike="noStrike" baseline="0">
                <a:solidFill>
                  <a:schemeClr val="tx1"/>
                </a:solidFill>
                <a:latin typeface="Arial"/>
                <a:ea typeface="Arial"/>
                <a:cs typeface="Arial"/>
              </a:defRPr>
            </a:pPr>
            <a:endParaRPr lang="en-US"/>
          </a:p>
        </c:txPr>
      </c:legendEntry>
      <c:layout>
        <c:manualLayout>
          <c:xMode val="edge"/>
          <c:yMode val="edge"/>
          <c:x val="0.14640198511166319"/>
          <c:y val="7.1090047393364926E-3"/>
          <c:w val="0.70595533498759444"/>
          <c:h val="9.0047393364929257E-2"/>
        </c:manualLayout>
      </c:layout>
      <c:spPr>
        <a:solidFill>
          <a:srgbClr val="FFFFFF"/>
        </a:solidFill>
        <a:ln w="3704">
          <a:solidFill>
            <a:schemeClr val="tx1"/>
          </a:solidFill>
          <a:prstDash val="solid"/>
        </a:ln>
      </c:spPr>
      <c:txPr>
        <a:bodyPr/>
        <a:lstStyle/>
        <a:p>
          <a:pPr>
            <a:defRPr sz="1931" b="1"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2100" b="1" i="0" u="none" strike="noStrike" baseline="0">
          <a:solidFill>
            <a:schemeClr val="tx1"/>
          </a:solidFill>
          <a:latin typeface="Arial"/>
          <a:ea typeface="Arial"/>
          <a:cs typeface="Arial"/>
        </a:defRPr>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8858560794044671"/>
          <c:y val="7.3459715639810422E-2"/>
          <c:w val="0.49379652605459057"/>
          <c:h val="0.70142180094786732"/>
        </c:manualLayout>
      </c:layout>
      <c:lineChart>
        <c:grouping val="standard"/>
        <c:ser>
          <c:idx val="0"/>
          <c:order val="0"/>
          <c:tx>
            <c:strRef>
              <c:f>Sheet1!$A$2</c:f>
              <c:strCache>
                <c:ptCount val="1"/>
                <c:pt idx="0">
                  <c:v>Pressure Ulcer</c:v>
                </c:pt>
              </c:strCache>
            </c:strRef>
          </c:tx>
          <c:spPr>
            <a:ln w="14941">
              <a:solidFill>
                <a:srgbClr val="FF0000"/>
              </a:solidFill>
              <a:prstDash val="solid"/>
            </a:ln>
          </c:spPr>
          <c:marker>
            <c:symbol val="diamond"/>
            <c:size val="5"/>
            <c:spPr>
              <a:solidFill>
                <a:srgbClr val="FF0000"/>
              </a:solidFill>
              <a:ln>
                <a:solidFill>
                  <a:srgbClr val="FF0000"/>
                </a:solidFill>
                <a:prstDash val="solid"/>
              </a:ln>
            </c:spPr>
          </c:marker>
          <c:dPt>
            <c:idx val="1"/>
            <c:marker>
              <c:symbol val="diamond"/>
              <c:size val="10"/>
            </c:marker>
            <c:spPr>
              <a:ln w="44823">
                <a:solidFill>
                  <a:srgbClr val="FF0000"/>
                </a:solidFill>
                <a:prstDash val="solid"/>
              </a:ln>
            </c:spPr>
          </c:dPt>
          <c:dPt>
            <c:idx val="2"/>
            <c:marker>
              <c:symbol val="diamond"/>
              <c:size val="10"/>
            </c:marker>
            <c:spPr>
              <a:ln w="44823">
                <a:solidFill>
                  <a:srgbClr val="FF0000"/>
                </a:solidFill>
                <a:prstDash val="solid"/>
              </a:ln>
            </c:spPr>
          </c:dPt>
          <c:dPt>
            <c:idx val="3"/>
            <c:marker>
              <c:symbol val="diamond"/>
              <c:size val="10"/>
            </c:marker>
            <c:spPr>
              <a:ln w="44823">
                <a:solidFill>
                  <a:srgbClr val="FF0000"/>
                </a:solidFill>
                <a:prstDash val="solid"/>
              </a:ln>
            </c:spPr>
          </c:dPt>
          <c:dPt>
            <c:idx val="4"/>
            <c:marker>
              <c:symbol val="diamond"/>
              <c:size val="10"/>
            </c:marker>
            <c:spPr>
              <a:ln w="44823">
                <a:solidFill>
                  <a:srgbClr val="FF0000"/>
                </a:solidFill>
                <a:prstDash val="solid"/>
              </a:ln>
            </c:spPr>
          </c:dPt>
          <c:cat>
            <c:strRef>
              <c:f>Sheet1!$B$1:$F$1</c:f>
              <c:strCache>
                <c:ptCount val="5"/>
                <c:pt idx="0">
                  <c:v>1999     (6)</c:v>
                </c:pt>
                <c:pt idx="1">
                  <c:v>2000    (3)</c:v>
                </c:pt>
                <c:pt idx="2">
                  <c:v>2001   (33)</c:v>
                </c:pt>
                <c:pt idx="3">
                  <c:v>2002 (435)</c:v>
                </c:pt>
                <c:pt idx="4">
                  <c:v>2003 (250)</c:v>
                </c:pt>
              </c:strCache>
            </c:strRef>
          </c:cat>
          <c:val>
            <c:numRef>
              <c:f>Sheet1!$B$2:$F$2</c:f>
              <c:numCache>
                <c:formatCode>General</c:formatCode>
                <c:ptCount val="5"/>
                <c:pt idx="0">
                  <c:v>1202</c:v>
                </c:pt>
                <c:pt idx="1">
                  <c:v>771</c:v>
                </c:pt>
                <c:pt idx="2">
                  <c:v>556</c:v>
                </c:pt>
                <c:pt idx="3">
                  <c:v>104</c:v>
                </c:pt>
                <c:pt idx="4">
                  <c:v>51</c:v>
                </c:pt>
              </c:numCache>
            </c:numRef>
          </c:val>
        </c:ser>
        <c:ser>
          <c:idx val="1"/>
          <c:order val="1"/>
          <c:tx>
            <c:strRef>
              <c:f>Sheet1!$A$3</c:f>
              <c:strCache>
                <c:ptCount val="1"/>
                <c:pt idx="0">
                  <c:v>Venous Ulcer</c:v>
                </c:pt>
              </c:strCache>
            </c:strRef>
          </c:tx>
          <c:spPr>
            <a:ln w="44823">
              <a:solidFill>
                <a:srgbClr val="800080"/>
              </a:solidFill>
              <a:prstDash val="solid"/>
            </a:ln>
          </c:spPr>
          <c:marker>
            <c:symbol val="square"/>
            <c:size val="10"/>
            <c:spPr>
              <a:solidFill>
                <a:srgbClr val="FFFF00"/>
              </a:solidFill>
              <a:ln>
                <a:solidFill>
                  <a:srgbClr val="FFFF00"/>
                </a:solidFill>
                <a:prstDash val="solid"/>
              </a:ln>
              <a:effectLst>
                <a:outerShdw dist="35921" dir="2700000" algn="br">
                  <a:srgbClr val="000000"/>
                </a:outerShdw>
              </a:effectLst>
            </c:spPr>
          </c:marker>
          <c:cat>
            <c:strRef>
              <c:f>Sheet1!$B$1:$F$1</c:f>
              <c:strCache>
                <c:ptCount val="5"/>
                <c:pt idx="0">
                  <c:v>1999     (6)</c:v>
                </c:pt>
                <c:pt idx="1">
                  <c:v>2000    (3)</c:v>
                </c:pt>
                <c:pt idx="2">
                  <c:v>2001   (33)</c:v>
                </c:pt>
                <c:pt idx="3">
                  <c:v>2002 (435)</c:v>
                </c:pt>
                <c:pt idx="4">
                  <c:v>2003 (250)</c:v>
                </c:pt>
              </c:strCache>
            </c:strRef>
          </c:cat>
          <c:val>
            <c:numRef>
              <c:f>Sheet1!$B$3:$F$3</c:f>
              <c:numCache>
                <c:formatCode>General</c:formatCode>
                <c:ptCount val="5"/>
                <c:pt idx="0">
                  <c:v>1200</c:v>
                </c:pt>
                <c:pt idx="1">
                  <c:v>734</c:v>
                </c:pt>
                <c:pt idx="2">
                  <c:v>297</c:v>
                </c:pt>
                <c:pt idx="3">
                  <c:v>103</c:v>
                </c:pt>
                <c:pt idx="4">
                  <c:v>40</c:v>
                </c:pt>
              </c:numCache>
            </c:numRef>
          </c:val>
        </c:ser>
        <c:ser>
          <c:idx val="2"/>
          <c:order val="2"/>
          <c:tx>
            <c:strRef>
              <c:f>Sheet1!$A$4</c:f>
              <c:strCache>
                <c:ptCount val="1"/>
                <c:pt idx="0">
                  <c:v>Diabetic Foot Ulcer</c:v>
                </c:pt>
              </c:strCache>
            </c:strRef>
          </c:tx>
          <c:spPr>
            <a:ln w="44823">
              <a:solidFill>
                <a:srgbClr val="000000"/>
              </a:solidFill>
              <a:prstDash val="solid"/>
            </a:ln>
          </c:spPr>
          <c:marker>
            <c:symbol val="triangle"/>
            <c:size val="10"/>
            <c:spPr>
              <a:solidFill>
                <a:srgbClr val="00FF00"/>
              </a:solidFill>
              <a:ln>
                <a:solidFill>
                  <a:srgbClr val="00FF00"/>
                </a:solidFill>
                <a:prstDash val="solid"/>
              </a:ln>
              <a:effectLst>
                <a:outerShdw dist="35921" dir="2700000" algn="br">
                  <a:srgbClr val="000000"/>
                </a:outerShdw>
              </a:effectLst>
            </c:spPr>
          </c:marker>
          <c:cat>
            <c:strRef>
              <c:f>Sheet1!$B$1:$F$1</c:f>
              <c:strCache>
                <c:ptCount val="5"/>
                <c:pt idx="0">
                  <c:v>1999     (6)</c:v>
                </c:pt>
                <c:pt idx="1">
                  <c:v>2000    (3)</c:v>
                </c:pt>
                <c:pt idx="2">
                  <c:v>2001   (33)</c:v>
                </c:pt>
                <c:pt idx="3">
                  <c:v>2002 (435)</c:v>
                </c:pt>
                <c:pt idx="4">
                  <c:v>2003 (250)</c:v>
                </c:pt>
              </c:strCache>
            </c:strRef>
          </c:cat>
          <c:val>
            <c:numRef>
              <c:f>Sheet1!$B$4:$F$4</c:f>
              <c:numCache>
                <c:formatCode>General</c:formatCode>
                <c:ptCount val="5"/>
                <c:pt idx="0">
                  <c:v>1219</c:v>
                </c:pt>
                <c:pt idx="1">
                  <c:v>867</c:v>
                </c:pt>
                <c:pt idx="2">
                  <c:v>482</c:v>
                </c:pt>
                <c:pt idx="3">
                  <c:v>126</c:v>
                </c:pt>
                <c:pt idx="4">
                  <c:v>61</c:v>
                </c:pt>
              </c:numCache>
            </c:numRef>
          </c:val>
        </c:ser>
        <c:ser>
          <c:idx val="3"/>
          <c:order val="3"/>
          <c:tx>
            <c:strRef>
              <c:f>Sheet1!$A$5</c:f>
              <c:strCache>
                <c:ptCount val="1"/>
                <c:pt idx="0">
                  <c:v>Ischemic/Mix Ulcer</c:v>
                </c:pt>
              </c:strCache>
            </c:strRef>
          </c:tx>
          <c:spPr>
            <a:ln w="44823">
              <a:solidFill>
                <a:srgbClr val="00FFFF"/>
              </a:solidFill>
              <a:prstDash val="solid"/>
            </a:ln>
          </c:spPr>
          <c:marker>
            <c:symbol val="x"/>
            <c:size val="10"/>
            <c:spPr>
              <a:noFill/>
              <a:ln>
                <a:solidFill>
                  <a:srgbClr val="00FFFF"/>
                </a:solidFill>
                <a:prstDash val="solid"/>
              </a:ln>
            </c:spPr>
          </c:marker>
          <c:cat>
            <c:strRef>
              <c:f>Sheet1!$B$1:$F$1</c:f>
              <c:strCache>
                <c:ptCount val="5"/>
                <c:pt idx="0">
                  <c:v>1999     (6)</c:v>
                </c:pt>
                <c:pt idx="1">
                  <c:v>2000    (3)</c:v>
                </c:pt>
                <c:pt idx="2">
                  <c:v>2001   (33)</c:v>
                </c:pt>
                <c:pt idx="3">
                  <c:v>2002 (435)</c:v>
                </c:pt>
                <c:pt idx="4">
                  <c:v>2003 (250)</c:v>
                </c:pt>
              </c:strCache>
            </c:strRef>
          </c:cat>
          <c:val>
            <c:numRef>
              <c:f>Sheet1!$B$5:$F$5</c:f>
              <c:numCache>
                <c:formatCode>General</c:formatCode>
                <c:ptCount val="5"/>
                <c:pt idx="2">
                  <c:v>498</c:v>
                </c:pt>
                <c:pt idx="3">
                  <c:v>35</c:v>
                </c:pt>
                <c:pt idx="4">
                  <c:v>43</c:v>
                </c:pt>
              </c:numCache>
            </c:numRef>
          </c:val>
        </c:ser>
        <c:ser>
          <c:idx val="4"/>
          <c:order val="4"/>
          <c:tx>
            <c:strRef>
              <c:f>Sheet1!$A$6</c:f>
              <c:strCache>
                <c:ptCount val="1"/>
                <c:pt idx="0">
                  <c:v>Surgical Wound</c:v>
                </c:pt>
              </c:strCache>
            </c:strRef>
          </c:tx>
          <c:spPr>
            <a:ln w="44823">
              <a:solidFill>
                <a:srgbClr val="CCFFFF"/>
              </a:solidFill>
              <a:prstDash val="solid"/>
            </a:ln>
          </c:spPr>
          <c:marker>
            <c:symbol val="star"/>
            <c:size val="10"/>
            <c:spPr>
              <a:noFill/>
              <a:ln>
                <a:solidFill>
                  <a:srgbClr val="0000FF"/>
                </a:solidFill>
                <a:prstDash val="solid"/>
              </a:ln>
            </c:spPr>
          </c:marker>
          <c:cat>
            <c:strRef>
              <c:f>Sheet1!$B$1:$F$1</c:f>
              <c:strCache>
                <c:ptCount val="5"/>
                <c:pt idx="0">
                  <c:v>1999     (6)</c:v>
                </c:pt>
                <c:pt idx="1">
                  <c:v>2000    (3)</c:v>
                </c:pt>
                <c:pt idx="2">
                  <c:v>2001   (33)</c:v>
                </c:pt>
                <c:pt idx="3">
                  <c:v>2002 (435)</c:v>
                </c:pt>
                <c:pt idx="4">
                  <c:v>2003 (250)</c:v>
                </c:pt>
              </c:strCache>
            </c:strRef>
          </c:cat>
          <c:val>
            <c:numRef>
              <c:f>Sheet1!$B$6:$F$6</c:f>
              <c:numCache>
                <c:formatCode>General</c:formatCode>
                <c:ptCount val="5"/>
                <c:pt idx="2">
                  <c:v>205</c:v>
                </c:pt>
                <c:pt idx="3">
                  <c:v>39</c:v>
                </c:pt>
                <c:pt idx="4">
                  <c:v>22</c:v>
                </c:pt>
              </c:numCache>
            </c:numRef>
          </c:val>
        </c:ser>
        <c:ser>
          <c:idx val="5"/>
          <c:order val="5"/>
          <c:tx>
            <c:strRef>
              <c:f>Sheet1!$A$7</c:f>
              <c:strCache>
                <c:ptCount val="1"/>
                <c:pt idx="0">
                  <c:v>Burn Wound</c:v>
                </c:pt>
              </c:strCache>
            </c:strRef>
          </c:tx>
          <c:spPr>
            <a:ln w="44823">
              <a:solidFill>
                <a:srgbClr val="FF00FF"/>
              </a:solidFill>
              <a:prstDash val="solid"/>
            </a:ln>
          </c:spPr>
          <c:marker>
            <c:symbol val="circle"/>
            <c:size val="10"/>
            <c:spPr>
              <a:solidFill>
                <a:srgbClr val="FF00FF"/>
              </a:solidFill>
              <a:ln>
                <a:solidFill>
                  <a:srgbClr val="FF00FF"/>
                </a:solidFill>
                <a:prstDash val="solid"/>
              </a:ln>
            </c:spPr>
          </c:marker>
          <c:cat>
            <c:strRef>
              <c:f>Sheet1!$B$1:$F$1</c:f>
              <c:strCache>
                <c:ptCount val="5"/>
                <c:pt idx="0">
                  <c:v>1999     (6)</c:v>
                </c:pt>
                <c:pt idx="1">
                  <c:v>2000    (3)</c:v>
                </c:pt>
                <c:pt idx="2">
                  <c:v>2001   (33)</c:v>
                </c:pt>
                <c:pt idx="3">
                  <c:v>2002 (435)</c:v>
                </c:pt>
                <c:pt idx="4">
                  <c:v>2003 (250)</c:v>
                </c:pt>
              </c:strCache>
            </c:strRef>
          </c:cat>
          <c:val>
            <c:numRef>
              <c:f>Sheet1!$B$7:$F$7</c:f>
              <c:numCache>
                <c:formatCode>General</c:formatCode>
                <c:ptCount val="5"/>
                <c:pt idx="3">
                  <c:v>30</c:v>
                </c:pt>
                <c:pt idx="4">
                  <c:v>16</c:v>
                </c:pt>
              </c:numCache>
            </c:numRef>
          </c:val>
        </c:ser>
        <c:ser>
          <c:idx val="6"/>
          <c:order val="6"/>
          <c:tx>
            <c:strRef>
              <c:f>Sheet1!$A$8</c:f>
              <c:strCache>
                <c:ptCount val="1"/>
                <c:pt idx="0">
                  <c:v>Other Wound</c:v>
                </c:pt>
              </c:strCache>
            </c:strRef>
          </c:tx>
          <c:spPr>
            <a:ln w="44823">
              <a:solidFill>
                <a:srgbClr val="00FF00"/>
              </a:solidFill>
              <a:prstDash val="solid"/>
            </a:ln>
          </c:spPr>
          <c:marker>
            <c:symbol val="plus"/>
            <c:size val="10"/>
            <c:spPr>
              <a:noFill/>
              <a:ln>
                <a:solidFill>
                  <a:srgbClr val="008080"/>
                </a:solidFill>
                <a:prstDash val="solid"/>
              </a:ln>
            </c:spPr>
          </c:marker>
          <c:cat>
            <c:strRef>
              <c:f>Sheet1!$B$1:$F$1</c:f>
              <c:strCache>
                <c:ptCount val="5"/>
                <c:pt idx="0">
                  <c:v>1999     (6)</c:v>
                </c:pt>
                <c:pt idx="1">
                  <c:v>2000    (3)</c:v>
                </c:pt>
                <c:pt idx="2">
                  <c:v>2001   (33)</c:v>
                </c:pt>
                <c:pt idx="3">
                  <c:v>2002 (435)</c:v>
                </c:pt>
                <c:pt idx="4">
                  <c:v>2003 (250)</c:v>
                </c:pt>
              </c:strCache>
            </c:strRef>
          </c:cat>
          <c:val>
            <c:numRef>
              <c:f>Sheet1!$B$8:$F$8</c:f>
              <c:numCache>
                <c:formatCode>General</c:formatCode>
                <c:ptCount val="5"/>
                <c:pt idx="0">
                  <c:v>1137</c:v>
                </c:pt>
                <c:pt idx="1">
                  <c:v>600</c:v>
                </c:pt>
                <c:pt idx="2">
                  <c:v>319</c:v>
                </c:pt>
                <c:pt idx="3">
                  <c:v>57</c:v>
                </c:pt>
                <c:pt idx="4">
                  <c:v>19</c:v>
                </c:pt>
              </c:numCache>
            </c:numRef>
          </c:val>
        </c:ser>
        <c:marker val="1"/>
        <c:axId val="121991936"/>
        <c:axId val="121993856"/>
      </c:lineChart>
      <c:catAx>
        <c:axId val="121991936"/>
        <c:scaling>
          <c:orientation val="minMax"/>
        </c:scaling>
        <c:axPos val="b"/>
        <c:numFmt formatCode="General" sourceLinked="1"/>
        <c:tickLblPos val="nextTo"/>
        <c:spPr>
          <a:ln w="3735">
            <a:solidFill>
              <a:schemeClr val="tx1"/>
            </a:solidFill>
            <a:prstDash val="solid"/>
          </a:ln>
        </c:spPr>
        <c:txPr>
          <a:bodyPr rot="0" vert="horz"/>
          <a:lstStyle/>
          <a:p>
            <a:pPr>
              <a:defRPr sz="2118" b="0" i="0" u="none" strike="noStrike" baseline="0">
                <a:solidFill>
                  <a:schemeClr val="bg1"/>
                </a:solidFill>
                <a:latin typeface="+mn-lt"/>
                <a:ea typeface="Times New Roman"/>
                <a:cs typeface="Times New Roman"/>
              </a:defRPr>
            </a:pPr>
            <a:endParaRPr lang="en-US"/>
          </a:p>
        </c:txPr>
        <c:crossAx val="121993856"/>
        <c:crosses val="autoZero"/>
        <c:auto val="1"/>
        <c:lblAlgn val="ctr"/>
        <c:lblOffset val="100"/>
        <c:tickLblSkip val="1"/>
        <c:tickMarkSkip val="1"/>
      </c:catAx>
      <c:valAx>
        <c:axId val="121993856"/>
        <c:scaling>
          <c:orientation val="minMax"/>
        </c:scaling>
        <c:axPos val="l"/>
        <c:majorGridlines>
          <c:spPr>
            <a:ln w="3735">
              <a:solidFill>
                <a:schemeClr val="tx1"/>
              </a:solidFill>
              <a:prstDash val="solid"/>
            </a:ln>
          </c:spPr>
        </c:majorGridlines>
        <c:title>
          <c:tx>
            <c:rich>
              <a:bodyPr/>
              <a:lstStyle/>
              <a:p>
                <a:pPr>
                  <a:defRPr sz="2118" b="1" i="0" u="none" strike="noStrike" baseline="0">
                    <a:solidFill>
                      <a:schemeClr val="bg1"/>
                    </a:solidFill>
                    <a:latin typeface="+mn-lt"/>
                    <a:ea typeface="Times New Roman"/>
                    <a:cs typeface="Times New Roman"/>
                  </a:defRPr>
                </a:pPr>
                <a:r>
                  <a:rPr lang="en-US" dirty="0">
                    <a:solidFill>
                      <a:schemeClr val="bg1"/>
                    </a:solidFill>
                    <a:latin typeface="+mn-lt"/>
                  </a:rPr>
                  <a:t>Average Days </a:t>
                </a:r>
                <a:r>
                  <a:rPr lang="en-US" dirty="0" smtClean="0">
                    <a:solidFill>
                      <a:schemeClr val="bg1"/>
                    </a:solidFill>
                    <a:latin typeface="+mn-lt"/>
                  </a:rPr>
                  <a:t>To </a:t>
                </a:r>
                <a:r>
                  <a:rPr lang="en-US" dirty="0">
                    <a:solidFill>
                      <a:schemeClr val="bg1"/>
                    </a:solidFill>
                    <a:latin typeface="+mn-lt"/>
                  </a:rPr>
                  <a:t>Healing or </a:t>
                </a:r>
                <a:endParaRPr lang="en-US" dirty="0" smtClean="0">
                  <a:solidFill>
                    <a:schemeClr val="bg1"/>
                  </a:solidFill>
                  <a:latin typeface="+mn-lt"/>
                </a:endParaRPr>
              </a:p>
              <a:p>
                <a:pPr>
                  <a:defRPr sz="2118" b="1" i="0" u="none" strike="noStrike" baseline="0">
                    <a:solidFill>
                      <a:schemeClr val="bg1"/>
                    </a:solidFill>
                    <a:latin typeface="+mn-lt"/>
                    <a:ea typeface="Times New Roman"/>
                    <a:cs typeface="Times New Roman"/>
                  </a:defRPr>
                </a:pPr>
                <a:r>
                  <a:rPr lang="en-US" dirty="0" smtClean="0">
                    <a:solidFill>
                      <a:schemeClr val="bg1"/>
                    </a:solidFill>
                    <a:latin typeface="+mn-lt"/>
                  </a:rPr>
                  <a:t>To </a:t>
                </a:r>
                <a:r>
                  <a:rPr lang="en-US" dirty="0">
                    <a:solidFill>
                      <a:schemeClr val="bg1"/>
                    </a:solidFill>
                    <a:latin typeface="+mn-lt"/>
                  </a:rPr>
                  <a:t>Discharge </a:t>
                </a:r>
                <a:r>
                  <a:rPr lang="en-US" dirty="0" smtClean="0">
                    <a:solidFill>
                      <a:schemeClr val="bg1"/>
                    </a:solidFill>
                    <a:latin typeface="+mn-lt"/>
                  </a:rPr>
                  <a:t>To </a:t>
                </a:r>
                <a:r>
                  <a:rPr lang="en-US" dirty="0">
                    <a:solidFill>
                      <a:schemeClr val="bg1"/>
                    </a:solidFill>
                    <a:latin typeface="+mn-lt"/>
                  </a:rPr>
                  <a:t>Family Care</a:t>
                </a:r>
              </a:p>
            </c:rich>
          </c:tx>
          <c:layout>
            <c:manualLayout>
              <c:xMode val="edge"/>
              <c:yMode val="edge"/>
              <c:x val="1.364764267990074E-2"/>
              <c:y val="4.0284360189573459E-2"/>
            </c:manualLayout>
          </c:layout>
          <c:spPr>
            <a:noFill/>
            <a:ln w="29882">
              <a:noFill/>
            </a:ln>
          </c:spPr>
        </c:title>
        <c:numFmt formatCode="General" sourceLinked="1"/>
        <c:tickLblPos val="nextTo"/>
        <c:spPr>
          <a:ln w="3735">
            <a:solidFill>
              <a:schemeClr val="tx1"/>
            </a:solidFill>
            <a:prstDash val="solid"/>
          </a:ln>
        </c:spPr>
        <c:txPr>
          <a:bodyPr rot="0" vert="horz"/>
          <a:lstStyle/>
          <a:p>
            <a:pPr>
              <a:defRPr sz="2118" b="0" i="0" u="none" strike="noStrike" baseline="0">
                <a:solidFill>
                  <a:schemeClr val="bg1"/>
                </a:solidFill>
                <a:latin typeface="+mn-lt"/>
                <a:ea typeface="Times New Roman"/>
                <a:cs typeface="Times New Roman"/>
              </a:defRPr>
            </a:pPr>
            <a:endParaRPr lang="en-US"/>
          </a:p>
        </c:txPr>
        <c:crossAx val="121991936"/>
        <c:crosses val="autoZero"/>
        <c:crossBetween val="between"/>
      </c:valAx>
      <c:spPr>
        <a:solidFill>
          <a:srgbClr val="EAEAEA"/>
        </a:solidFill>
        <a:ln w="14941">
          <a:solidFill>
            <a:schemeClr val="tx1"/>
          </a:solidFill>
          <a:prstDash val="solid"/>
        </a:ln>
      </c:spPr>
    </c:plotArea>
    <c:legend>
      <c:legendPos val="r"/>
      <c:layout>
        <c:manualLayout>
          <c:xMode val="edge"/>
          <c:yMode val="edge"/>
          <c:x val="0.69478908188585609"/>
          <c:y val="0.13033175355450238"/>
          <c:w val="0.30024813895781638"/>
          <c:h val="0.58293838862559244"/>
        </c:manualLayout>
      </c:layout>
      <c:spPr>
        <a:solidFill>
          <a:srgbClr val="EAEAEA"/>
        </a:solidFill>
        <a:ln w="3735">
          <a:solidFill>
            <a:schemeClr val="tx1"/>
          </a:solidFill>
          <a:prstDash val="solid"/>
        </a:ln>
      </c:spPr>
      <c:txPr>
        <a:bodyPr/>
        <a:lstStyle/>
        <a:p>
          <a:pPr>
            <a:defRPr sz="1947" b="0" i="0" u="none" strike="noStrike" baseline="0">
              <a:solidFill>
                <a:schemeClr val="tx1"/>
              </a:solidFill>
              <a:latin typeface="+mn-lt"/>
              <a:ea typeface="Times New Roman"/>
              <a:cs typeface="Times New Roman"/>
            </a:defRPr>
          </a:pPr>
          <a:endParaRPr lang="en-US"/>
        </a:p>
      </c:txPr>
    </c:legend>
    <c:plotVisOnly val="1"/>
    <c:dispBlanksAs val="gap"/>
  </c:chart>
  <c:spPr>
    <a:noFill/>
    <a:ln>
      <a:noFill/>
    </a:ln>
  </c:spPr>
  <c:txPr>
    <a:bodyPr/>
    <a:lstStyle/>
    <a:p>
      <a:pPr>
        <a:defRPr sz="2118" b="1" i="0" u="none" strike="noStrike" baseline="0">
          <a:solidFill>
            <a:schemeClr val="tx1"/>
          </a:solidFill>
          <a:latin typeface="Times New Roman"/>
          <a:ea typeface="Times New Roman"/>
          <a:cs typeface="Times New Roman"/>
        </a:defRPr>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226A26-7FCD-409F-9834-8EEBF12769D1}" type="doc">
      <dgm:prSet loTypeId="urn:microsoft.com/office/officeart/2005/8/layout/equation2" loCatId="process" qsTypeId="urn:microsoft.com/office/officeart/2005/8/quickstyle/simple1" qsCatId="simple" csTypeId="urn:microsoft.com/office/officeart/2005/8/colors/accent1_2" csCatId="accent1" phldr="1"/>
      <dgm:spPr/>
    </dgm:pt>
    <dgm:pt modelId="{3FB98504-02E7-40E4-89EF-3C61A7DAD927}">
      <dgm:prSet phldrT="[Text]"/>
      <dgm:spPr>
        <a:solidFill>
          <a:srgbClr val="FFCCCC"/>
        </a:solidFill>
      </dgm:spPr>
      <dgm:t>
        <a:bodyPr/>
        <a:lstStyle/>
        <a:p>
          <a:r>
            <a:rPr lang="en-US" dirty="0" smtClean="0">
              <a:solidFill>
                <a:schemeClr val="tx1"/>
              </a:solidFill>
            </a:rPr>
            <a:t>Clinical</a:t>
          </a:r>
        </a:p>
        <a:p>
          <a:r>
            <a:rPr lang="en-US" dirty="0" smtClean="0">
              <a:solidFill>
                <a:schemeClr val="tx1"/>
              </a:solidFill>
            </a:rPr>
            <a:t>Wisdom</a:t>
          </a:r>
          <a:endParaRPr lang="en-US" dirty="0">
            <a:solidFill>
              <a:schemeClr val="tx1"/>
            </a:solidFill>
          </a:endParaRPr>
        </a:p>
      </dgm:t>
    </dgm:pt>
    <dgm:pt modelId="{EC342EEF-CE13-4D61-887D-296CE7D8B853}" type="parTrans" cxnId="{21F4595D-AB3E-459E-883C-50C7D46C2683}">
      <dgm:prSet/>
      <dgm:spPr/>
      <dgm:t>
        <a:bodyPr/>
        <a:lstStyle/>
        <a:p>
          <a:endParaRPr lang="en-US"/>
        </a:p>
      </dgm:t>
    </dgm:pt>
    <dgm:pt modelId="{FB43D506-3EB8-4482-A413-816FA7471CEA}" type="sibTrans" cxnId="{21F4595D-AB3E-459E-883C-50C7D46C2683}">
      <dgm:prSet/>
      <dgm:spPr/>
      <dgm:t>
        <a:bodyPr/>
        <a:lstStyle/>
        <a:p>
          <a:endParaRPr lang="en-US"/>
        </a:p>
      </dgm:t>
    </dgm:pt>
    <dgm:pt modelId="{B700E153-0DCF-4988-9E98-5B21289277B0}">
      <dgm:prSet phldrT="[Text]"/>
      <dgm:spPr>
        <a:solidFill>
          <a:srgbClr val="F6FC04"/>
        </a:solidFill>
        <a:ln>
          <a:solidFill>
            <a:schemeClr val="accent1">
              <a:lumMod val="40000"/>
              <a:lumOff val="60000"/>
            </a:schemeClr>
          </a:solidFill>
        </a:ln>
      </dgm:spPr>
      <dgm:t>
        <a:bodyPr/>
        <a:lstStyle/>
        <a:p>
          <a:r>
            <a:rPr lang="en-US" dirty="0" smtClean="0">
              <a:solidFill>
                <a:schemeClr val="tx1"/>
              </a:solidFill>
            </a:rPr>
            <a:t>Quality</a:t>
          </a:r>
        </a:p>
        <a:p>
          <a:r>
            <a:rPr lang="en-US" dirty="0" smtClean="0">
              <a:solidFill>
                <a:schemeClr val="tx1"/>
              </a:solidFill>
            </a:rPr>
            <a:t>Evidence</a:t>
          </a:r>
          <a:endParaRPr lang="en-US" dirty="0">
            <a:solidFill>
              <a:schemeClr val="tx1"/>
            </a:solidFill>
          </a:endParaRPr>
        </a:p>
      </dgm:t>
    </dgm:pt>
    <dgm:pt modelId="{CD6EC849-6654-42AC-930C-5786A62C9AE4}" type="parTrans" cxnId="{EA9162BE-CF3F-4BB9-BE4D-D9A30270A6EF}">
      <dgm:prSet/>
      <dgm:spPr/>
      <dgm:t>
        <a:bodyPr/>
        <a:lstStyle/>
        <a:p>
          <a:endParaRPr lang="en-US"/>
        </a:p>
      </dgm:t>
    </dgm:pt>
    <dgm:pt modelId="{F197E913-5EF2-4B87-AC20-9D22EDA205AD}" type="sibTrans" cxnId="{EA9162BE-CF3F-4BB9-BE4D-D9A30270A6EF}">
      <dgm:prSet/>
      <dgm:spPr/>
      <dgm:t>
        <a:bodyPr/>
        <a:lstStyle/>
        <a:p>
          <a:endParaRPr lang="en-US"/>
        </a:p>
      </dgm:t>
    </dgm:pt>
    <dgm:pt modelId="{B0C5F394-C15C-4C91-B9CF-D1834918618C}">
      <dgm:prSet phldrT="[Text]"/>
      <dgm:spPr>
        <a:solidFill>
          <a:srgbClr val="FFCC99"/>
        </a:solidFill>
      </dgm:spPr>
      <dgm:t>
        <a:bodyPr/>
        <a:lstStyle/>
        <a:p>
          <a:r>
            <a:rPr lang="en-US" dirty="0" smtClean="0">
              <a:solidFill>
                <a:schemeClr val="tx1"/>
              </a:solidFill>
            </a:rPr>
            <a:t>Improved</a:t>
          </a:r>
        </a:p>
        <a:p>
          <a:r>
            <a:rPr lang="en-US" dirty="0" smtClean="0">
              <a:solidFill>
                <a:schemeClr val="tx1"/>
              </a:solidFill>
            </a:rPr>
            <a:t>Outcomes</a:t>
          </a:r>
          <a:endParaRPr lang="en-US" dirty="0">
            <a:solidFill>
              <a:schemeClr val="tx1"/>
            </a:solidFill>
          </a:endParaRPr>
        </a:p>
      </dgm:t>
    </dgm:pt>
    <dgm:pt modelId="{4D640797-8FCA-4327-9442-47F3E32012FF}" type="parTrans" cxnId="{59635D07-2647-4DE7-A8E2-2938B4E9A039}">
      <dgm:prSet/>
      <dgm:spPr/>
      <dgm:t>
        <a:bodyPr/>
        <a:lstStyle/>
        <a:p>
          <a:endParaRPr lang="en-US"/>
        </a:p>
      </dgm:t>
    </dgm:pt>
    <dgm:pt modelId="{6982C26D-DBBA-4E7D-BBBB-14B22A6B4144}" type="sibTrans" cxnId="{59635D07-2647-4DE7-A8E2-2938B4E9A039}">
      <dgm:prSet/>
      <dgm:spPr/>
      <dgm:t>
        <a:bodyPr/>
        <a:lstStyle/>
        <a:p>
          <a:endParaRPr lang="en-US"/>
        </a:p>
      </dgm:t>
    </dgm:pt>
    <dgm:pt modelId="{1B96C8D9-5CE3-47F7-BB08-503B123568EA}" type="pres">
      <dgm:prSet presAssocID="{1E226A26-7FCD-409F-9834-8EEBF12769D1}" presName="Name0" presStyleCnt="0">
        <dgm:presLayoutVars>
          <dgm:dir/>
          <dgm:resizeHandles val="exact"/>
        </dgm:presLayoutVars>
      </dgm:prSet>
      <dgm:spPr/>
    </dgm:pt>
    <dgm:pt modelId="{C63FED33-4E5E-4E10-BFE8-DB4F73EC6A40}" type="pres">
      <dgm:prSet presAssocID="{1E226A26-7FCD-409F-9834-8EEBF12769D1}" presName="vNodes" presStyleCnt="0"/>
      <dgm:spPr/>
    </dgm:pt>
    <dgm:pt modelId="{A2B9C56B-4C24-4A35-9D5C-183BF7EF9985}" type="pres">
      <dgm:prSet presAssocID="{3FB98504-02E7-40E4-89EF-3C61A7DAD927}" presName="node" presStyleLbl="node1" presStyleIdx="0" presStyleCnt="3" custScaleX="228185" custScaleY="160152">
        <dgm:presLayoutVars>
          <dgm:bulletEnabled val="1"/>
        </dgm:presLayoutVars>
      </dgm:prSet>
      <dgm:spPr/>
      <dgm:t>
        <a:bodyPr/>
        <a:lstStyle/>
        <a:p>
          <a:endParaRPr lang="en-US"/>
        </a:p>
      </dgm:t>
    </dgm:pt>
    <dgm:pt modelId="{1FA1A4A4-5082-48F4-B2E0-13CF2B843EA0}" type="pres">
      <dgm:prSet presAssocID="{FB43D506-3EB8-4482-A413-816FA7471CEA}" presName="spacerT" presStyleCnt="0"/>
      <dgm:spPr/>
    </dgm:pt>
    <dgm:pt modelId="{3D4F23D0-950F-4542-962C-4C024F0B4D8D}" type="pres">
      <dgm:prSet presAssocID="{FB43D506-3EB8-4482-A413-816FA7471CEA}" presName="sibTrans" presStyleLbl="sibTrans2D1" presStyleIdx="0" presStyleCnt="2"/>
      <dgm:spPr/>
      <dgm:t>
        <a:bodyPr/>
        <a:lstStyle/>
        <a:p>
          <a:endParaRPr lang="en-US"/>
        </a:p>
      </dgm:t>
    </dgm:pt>
    <dgm:pt modelId="{8014C756-4140-44C8-93C3-B40000958792}" type="pres">
      <dgm:prSet presAssocID="{FB43D506-3EB8-4482-A413-816FA7471CEA}" presName="spacerB" presStyleCnt="0"/>
      <dgm:spPr/>
    </dgm:pt>
    <dgm:pt modelId="{D16F019A-9BE7-4204-B497-8D0A44D3AC15}" type="pres">
      <dgm:prSet presAssocID="{B700E153-0DCF-4988-9E98-5B21289277B0}" presName="node" presStyleLbl="node1" presStyleIdx="1" presStyleCnt="3" custScaleX="228185" custScaleY="142249">
        <dgm:presLayoutVars>
          <dgm:bulletEnabled val="1"/>
        </dgm:presLayoutVars>
      </dgm:prSet>
      <dgm:spPr/>
      <dgm:t>
        <a:bodyPr/>
        <a:lstStyle/>
        <a:p>
          <a:endParaRPr lang="en-US"/>
        </a:p>
      </dgm:t>
    </dgm:pt>
    <dgm:pt modelId="{19BAF3E3-4D3F-4D7A-B362-9F026A6A22F5}" type="pres">
      <dgm:prSet presAssocID="{1E226A26-7FCD-409F-9834-8EEBF12769D1}" presName="sibTransLast" presStyleLbl="sibTrans2D1" presStyleIdx="1" presStyleCnt="2" custScaleX="259332" custLinFactNeighborX="-65888" custLinFactNeighborY="12647"/>
      <dgm:spPr/>
      <dgm:t>
        <a:bodyPr/>
        <a:lstStyle/>
        <a:p>
          <a:endParaRPr lang="en-US"/>
        </a:p>
      </dgm:t>
    </dgm:pt>
    <dgm:pt modelId="{47A834DC-2AEB-454E-9415-B43B27C2271E}" type="pres">
      <dgm:prSet presAssocID="{1E226A26-7FCD-409F-9834-8EEBF12769D1}" presName="connectorText" presStyleLbl="sibTrans2D1" presStyleIdx="1" presStyleCnt="2"/>
      <dgm:spPr/>
      <dgm:t>
        <a:bodyPr/>
        <a:lstStyle/>
        <a:p>
          <a:endParaRPr lang="en-US"/>
        </a:p>
      </dgm:t>
    </dgm:pt>
    <dgm:pt modelId="{57D1331D-E457-48EA-BA98-97E7C8BC96A1}" type="pres">
      <dgm:prSet presAssocID="{1E226A26-7FCD-409F-9834-8EEBF12769D1}" presName="lastNode" presStyleLbl="node1" presStyleIdx="2" presStyleCnt="3" custScaleX="145750" custScaleY="110263">
        <dgm:presLayoutVars>
          <dgm:bulletEnabled val="1"/>
        </dgm:presLayoutVars>
      </dgm:prSet>
      <dgm:spPr/>
      <dgm:t>
        <a:bodyPr/>
        <a:lstStyle/>
        <a:p>
          <a:endParaRPr lang="en-US"/>
        </a:p>
      </dgm:t>
    </dgm:pt>
  </dgm:ptLst>
  <dgm:cxnLst>
    <dgm:cxn modelId="{96C857EE-4728-45C8-903B-74BD470FCB7C}" type="presOf" srcId="{F197E913-5EF2-4B87-AC20-9D22EDA205AD}" destId="{47A834DC-2AEB-454E-9415-B43B27C2271E}" srcOrd="1" destOrd="0" presId="urn:microsoft.com/office/officeart/2005/8/layout/equation2"/>
    <dgm:cxn modelId="{903ABC44-49CC-4716-9F0F-9B28DEF779E7}" type="presOf" srcId="{B700E153-0DCF-4988-9E98-5B21289277B0}" destId="{D16F019A-9BE7-4204-B497-8D0A44D3AC15}" srcOrd="0" destOrd="0" presId="urn:microsoft.com/office/officeart/2005/8/layout/equation2"/>
    <dgm:cxn modelId="{EA9162BE-CF3F-4BB9-BE4D-D9A30270A6EF}" srcId="{1E226A26-7FCD-409F-9834-8EEBF12769D1}" destId="{B700E153-0DCF-4988-9E98-5B21289277B0}" srcOrd="1" destOrd="0" parTransId="{CD6EC849-6654-42AC-930C-5786A62C9AE4}" sibTransId="{F197E913-5EF2-4B87-AC20-9D22EDA205AD}"/>
    <dgm:cxn modelId="{59635D07-2647-4DE7-A8E2-2938B4E9A039}" srcId="{1E226A26-7FCD-409F-9834-8EEBF12769D1}" destId="{B0C5F394-C15C-4C91-B9CF-D1834918618C}" srcOrd="2" destOrd="0" parTransId="{4D640797-8FCA-4327-9442-47F3E32012FF}" sibTransId="{6982C26D-DBBA-4E7D-BBBB-14B22A6B4144}"/>
    <dgm:cxn modelId="{81311C7C-0B85-4187-82A2-A1FAD91DFCA3}" type="presOf" srcId="{3FB98504-02E7-40E4-89EF-3C61A7DAD927}" destId="{A2B9C56B-4C24-4A35-9D5C-183BF7EF9985}" srcOrd="0" destOrd="0" presId="urn:microsoft.com/office/officeart/2005/8/layout/equation2"/>
    <dgm:cxn modelId="{F4957E3A-0264-4157-8BD9-3B74337C94BF}" type="presOf" srcId="{B0C5F394-C15C-4C91-B9CF-D1834918618C}" destId="{57D1331D-E457-48EA-BA98-97E7C8BC96A1}" srcOrd="0" destOrd="0" presId="urn:microsoft.com/office/officeart/2005/8/layout/equation2"/>
    <dgm:cxn modelId="{1FAE3817-032D-454D-B765-BF71A3BDD837}" type="presOf" srcId="{F197E913-5EF2-4B87-AC20-9D22EDA205AD}" destId="{19BAF3E3-4D3F-4D7A-B362-9F026A6A22F5}" srcOrd="0" destOrd="0" presId="urn:microsoft.com/office/officeart/2005/8/layout/equation2"/>
    <dgm:cxn modelId="{21F4595D-AB3E-459E-883C-50C7D46C2683}" srcId="{1E226A26-7FCD-409F-9834-8EEBF12769D1}" destId="{3FB98504-02E7-40E4-89EF-3C61A7DAD927}" srcOrd="0" destOrd="0" parTransId="{EC342EEF-CE13-4D61-887D-296CE7D8B853}" sibTransId="{FB43D506-3EB8-4482-A413-816FA7471CEA}"/>
    <dgm:cxn modelId="{AFD7BFEF-1249-4E0B-98F3-DF46C8C4ECA1}" type="presOf" srcId="{FB43D506-3EB8-4482-A413-816FA7471CEA}" destId="{3D4F23D0-950F-4542-962C-4C024F0B4D8D}" srcOrd="0" destOrd="0" presId="urn:microsoft.com/office/officeart/2005/8/layout/equation2"/>
    <dgm:cxn modelId="{61A0D8A7-48DD-44DF-B8EF-B7EC496C9EC9}" type="presOf" srcId="{1E226A26-7FCD-409F-9834-8EEBF12769D1}" destId="{1B96C8D9-5CE3-47F7-BB08-503B123568EA}" srcOrd="0" destOrd="0" presId="urn:microsoft.com/office/officeart/2005/8/layout/equation2"/>
    <dgm:cxn modelId="{7C00A9E5-EDEC-42E0-A884-0B762019EB56}" type="presParOf" srcId="{1B96C8D9-5CE3-47F7-BB08-503B123568EA}" destId="{C63FED33-4E5E-4E10-BFE8-DB4F73EC6A40}" srcOrd="0" destOrd="0" presId="urn:microsoft.com/office/officeart/2005/8/layout/equation2"/>
    <dgm:cxn modelId="{B5043705-4075-4E36-A2B2-3855CADADC2D}" type="presParOf" srcId="{C63FED33-4E5E-4E10-BFE8-DB4F73EC6A40}" destId="{A2B9C56B-4C24-4A35-9D5C-183BF7EF9985}" srcOrd="0" destOrd="0" presId="urn:microsoft.com/office/officeart/2005/8/layout/equation2"/>
    <dgm:cxn modelId="{055EFC58-108F-420C-81C2-BBA7778C106C}" type="presParOf" srcId="{C63FED33-4E5E-4E10-BFE8-DB4F73EC6A40}" destId="{1FA1A4A4-5082-48F4-B2E0-13CF2B843EA0}" srcOrd="1" destOrd="0" presId="urn:microsoft.com/office/officeart/2005/8/layout/equation2"/>
    <dgm:cxn modelId="{14E376D1-55F1-49E7-A187-0A54546B1A90}" type="presParOf" srcId="{C63FED33-4E5E-4E10-BFE8-DB4F73EC6A40}" destId="{3D4F23D0-950F-4542-962C-4C024F0B4D8D}" srcOrd="2" destOrd="0" presId="urn:microsoft.com/office/officeart/2005/8/layout/equation2"/>
    <dgm:cxn modelId="{F4BB087A-17F6-48D2-86CE-AC84A428638C}" type="presParOf" srcId="{C63FED33-4E5E-4E10-BFE8-DB4F73EC6A40}" destId="{8014C756-4140-44C8-93C3-B40000958792}" srcOrd="3" destOrd="0" presId="urn:microsoft.com/office/officeart/2005/8/layout/equation2"/>
    <dgm:cxn modelId="{1E995401-70C4-4C9C-BFE4-2AF21F1B15BE}" type="presParOf" srcId="{C63FED33-4E5E-4E10-BFE8-DB4F73EC6A40}" destId="{D16F019A-9BE7-4204-B497-8D0A44D3AC15}" srcOrd="4" destOrd="0" presId="urn:microsoft.com/office/officeart/2005/8/layout/equation2"/>
    <dgm:cxn modelId="{5187725B-2E6B-4E31-8AE6-7FC6043A6E81}" type="presParOf" srcId="{1B96C8D9-5CE3-47F7-BB08-503B123568EA}" destId="{19BAF3E3-4D3F-4D7A-B362-9F026A6A22F5}" srcOrd="1" destOrd="0" presId="urn:microsoft.com/office/officeart/2005/8/layout/equation2"/>
    <dgm:cxn modelId="{A4B050E0-DE7D-4BD9-A079-03A29F7BA14E}" type="presParOf" srcId="{19BAF3E3-4D3F-4D7A-B362-9F026A6A22F5}" destId="{47A834DC-2AEB-454E-9415-B43B27C2271E}" srcOrd="0" destOrd="0" presId="urn:microsoft.com/office/officeart/2005/8/layout/equation2"/>
    <dgm:cxn modelId="{1FB52709-8045-42E8-885C-44539356E83F}" type="presParOf" srcId="{1B96C8D9-5CE3-47F7-BB08-503B123568EA}" destId="{57D1331D-E457-48EA-BA98-97E7C8BC96A1}" srcOrd="2" destOrd="0" presId="urn:microsoft.com/office/officeart/2005/8/layout/equati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2B9C56B-4C24-4A35-9D5C-183BF7EF9985}">
      <dsp:nvSpPr>
        <dsp:cNvPr id="0" name=""/>
        <dsp:cNvSpPr/>
      </dsp:nvSpPr>
      <dsp:spPr>
        <a:xfrm>
          <a:off x="1143001" y="1953"/>
          <a:ext cx="2489590" cy="1747322"/>
        </a:xfrm>
        <a:prstGeom prst="ellipse">
          <a:avLst/>
        </a:prstGeom>
        <a:solidFill>
          <a:srgbClr val="FFCC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Clinical</a:t>
          </a:r>
        </a:p>
        <a:p>
          <a:pPr lvl="0" algn="ctr" defTabSz="1422400">
            <a:lnSpc>
              <a:spcPct val="90000"/>
            </a:lnSpc>
            <a:spcBef>
              <a:spcPct val="0"/>
            </a:spcBef>
            <a:spcAft>
              <a:spcPct val="35000"/>
            </a:spcAft>
          </a:pPr>
          <a:r>
            <a:rPr lang="en-US" sz="3200" kern="1200" dirty="0" smtClean="0">
              <a:solidFill>
                <a:schemeClr val="tx1"/>
              </a:solidFill>
            </a:rPr>
            <a:t>Wisdom</a:t>
          </a:r>
          <a:endParaRPr lang="en-US" sz="3200" kern="1200" dirty="0">
            <a:solidFill>
              <a:schemeClr val="tx1"/>
            </a:solidFill>
          </a:endParaRPr>
        </a:p>
      </dsp:txBody>
      <dsp:txXfrm>
        <a:off x="1143001" y="1953"/>
        <a:ext cx="2489590" cy="1747322"/>
      </dsp:txXfrm>
    </dsp:sp>
    <dsp:sp modelId="{3D4F23D0-950F-4542-962C-4C024F0B4D8D}">
      <dsp:nvSpPr>
        <dsp:cNvPr id="0" name=""/>
        <dsp:cNvSpPr/>
      </dsp:nvSpPr>
      <dsp:spPr>
        <a:xfrm>
          <a:off x="2071394" y="1837869"/>
          <a:ext cx="632803" cy="632803"/>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071394" y="1837869"/>
        <a:ext cx="632803" cy="632803"/>
      </dsp:txXfrm>
    </dsp:sp>
    <dsp:sp modelId="{D16F019A-9BE7-4204-B497-8D0A44D3AC15}">
      <dsp:nvSpPr>
        <dsp:cNvPr id="0" name=""/>
        <dsp:cNvSpPr/>
      </dsp:nvSpPr>
      <dsp:spPr>
        <a:xfrm>
          <a:off x="1143001" y="2559265"/>
          <a:ext cx="2489590" cy="1551994"/>
        </a:xfrm>
        <a:prstGeom prst="ellipse">
          <a:avLst/>
        </a:prstGeom>
        <a:solidFill>
          <a:srgbClr val="F6FC04"/>
        </a:solidFill>
        <a:ln w="25400" cap="flat"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Quality</a:t>
          </a:r>
        </a:p>
        <a:p>
          <a:pPr lvl="0" algn="ctr" defTabSz="1422400">
            <a:lnSpc>
              <a:spcPct val="90000"/>
            </a:lnSpc>
            <a:spcBef>
              <a:spcPct val="0"/>
            </a:spcBef>
            <a:spcAft>
              <a:spcPct val="35000"/>
            </a:spcAft>
          </a:pPr>
          <a:r>
            <a:rPr lang="en-US" sz="3200" kern="1200" dirty="0" smtClean="0">
              <a:solidFill>
                <a:schemeClr val="tx1"/>
              </a:solidFill>
            </a:rPr>
            <a:t>Evidence</a:t>
          </a:r>
          <a:endParaRPr lang="en-US" sz="3200" kern="1200" dirty="0">
            <a:solidFill>
              <a:schemeClr val="tx1"/>
            </a:solidFill>
          </a:endParaRPr>
        </a:p>
      </dsp:txBody>
      <dsp:txXfrm>
        <a:off x="1143001" y="2559265"/>
        <a:ext cx="2489590" cy="1551994"/>
      </dsp:txXfrm>
    </dsp:sp>
    <dsp:sp modelId="{19BAF3E3-4D3F-4D7A-B362-9F026A6A22F5}">
      <dsp:nvSpPr>
        <dsp:cNvPr id="0" name=""/>
        <dsp:cNvSpPr/>
      </dsp:nvSpPr>
      <dsp:spPr>
        <a:xfrm>
          <a:off x="3291247" y="1905002"/>
          <a:ext cx="899754" cy="4058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3291247" y="1905002"/>
        <a:ext cx="899754" cy="405867"/>
      </dsp:txXfrm>
    </dsp:sp>
    <dsp:sp modelId="{57D1331D-E457-48EA-BA98-97E7C8BC96A1}">
      <dsp:nvSpPr>
        <dsp:cNvPr id="0" name=""/>
        <dsp:cNvSpPr/>
      </dsp:nvSpPr>
      <dsp:spPr>
        <a:xfrm>
          <a:off x="4287216" y="853592"/>
          <a:ext cx="3180382" cy="2406027"/>
        </a:xfrm>
        <a:prstGeom prst="ellipse">
          <a:avLst/>
        </a:prstGeom>
        <a:solidFill>
          <a:srgbClr val="FFCC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solidFill>
                <a:schemeClr val="tx1"/>
              </a:solidFill>
            </a:rPr>
            <a:t>Improved</a:t>
          </a:r>
        </a:p>
        <a:p>
          <a:pPr lvl="0" algn="ctr" defTabSz="1644650">
            <a:lnSpc>
              <a:spcPct val="90000"/>
            </a:lnSpc>
            <a:spcBef>
              <a:spcPct val="0"/>
            </a:spcBef>
            <a:spcAft>
              <a:spcPct val="35000"/>
            </a:spcAft>
          </a:pPr>
          <a:r>
            <a:rPr lang="en-US" sz="3700" kern="1200" dirty="0" smtClean="0">
              <a:solidFill>
                <a:schemeClr val="tx1"/>
              </a:solidFill>
            </a:rPr>
            <a:t>Outcomes</a:t>
          </a:r>
          <a:endParaRPr lang="en-US" sz="3700" kern="1200" dirty="0">
            <a:solidFill>
              <a:schemeClr val="tx1"/>
            </a:solidFill>
          </a:endParaRPr>
        </a:p>
      </dsp:txBody>
      <dsp:txXfrm>
        <a:off x="4287216" y="853592"/>
        <a:ext cx="3180382" cy="2406027"/>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wmf"/></Relationships>
</file>

<file path=ppt/drawings/drawing1.xml><?xml version="1.0" encoding="utf-8"?>
<c:userShapes xmlns:c="http://schemas.openxmlformats.org/drawingml/2006/chart">
  <cdr:relSizeAnchor xmlns:cdr="http://schemas.openxmlformats.org/drawingml/2006/chartDrawing">
    <cdr:from>
      <cdr:x>0.69912</cdr:x>
      <cdr:y>0.83908</cdr:y>
    </cdr:from>
    <cdr:to>
      <cdr:x>0.83186</cdr:x>
      <cdr:y>0.87356</cdr:y>
    </cdr:to>
    <cdr:sp macro="" textlink="">
      <cdr:nvSpPr>
        <cdr:cNvPr id="3" name="Straight Arrow Connector 2"/>
        <cdr:cNvSpPr/>
      </cdr:nvSpPr>
      <cdr:spPr bwMode="auto">
        <a:xfrm xmlns:a="http://schemas.openxmlformats.org/drawingml/2006/main" rot="16200000" flipH="1">
          <a:off x="6477004" y="5105401"/>
          <a:ext cx="228598" cy="1143000"/>
        </a:xfrm>
        <a:prstGeom xmlns:a="http://schemas.openxmlformats.org/drawingml/2006/main" prst="straightConnector1">
          <a:avLst/>
        </a:prstGeom>
        <a:solidFill xmlns:a="http://schemas.openxmlformats.org/drawingml/2006/main">
          <a:srgbClr val="00B8FF"/>
        </a:solidFill>
        <a:ln xmlns:a="http://schemas.openxmlformats.org/drawingml/2006/main" w="9525" cap="flat" cmpd="sng" algn="ctr">
          <a:solidFill>
            <a:schemeClr val="tx1"/>
          </a:solidFill>
          <a:prstDash val="solid"/>
          <a:round/>
          <a:headEnd type="none" w="med" len="med"/>
          <a:tailEnd type="arrow"/>
        </a:ln>
        <a:effec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0.39169</cdr:x>
      <cdr:y>0.17559</cdr:y>
    </cdr:from>
    <cdr:to>
      <cdr:x>0.8368</cdr:x>
      <cdr:y>0.38116</cdr:y>
    </cdr:to>
    <cdr:sp macro="" textlink="">
      <cdr:nvSpPr>
        <cdr:cNvPr id="2" name="TextBox 1"/>
        <cdr:cNvSpPr txBox="1"/>
      </cdr:nvSpPr>
      <cdr:spPr>
        <a:xfrm xmlns:a="http://schemas.openxmlformats.org/drawingml/2006/main">
          <a:off x="1676400" y="781049"/>
          <a:ext cx="19050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smtClean="0"/>
            <a:t>Pressure Ulcer</a:t>
          </a:r>
        </a:p>
        <a:p xmlns:a="http://schemas.openxmlformats.org/drawingml/2006/main">
          <a:pPr algn="ctr"/>
          <a:r>
            <a:rPr lang="en-US" sz="2000" dirty="0" smtClean="0"/>
            <a:t>Prevalence</a:t>
          </a:r>
          <a:endParaRPr lang="en-US" sz="2000" dirty="0"/>
        </a:p>
      </cdr:txBody>
    </cdr:sp>
  </cdr:relSizeAnchor>
</c:userShapes>
</file>

<file path=ppt/drawings/drawing3.xml><?xml version="1.0" encoding="utf-8"?>
<c:userShapes xmlns:c="http://schemas.openxmlformats.org/drawingml/2006/chart">
  <cdr:relSizeAnchor xmlns:cdr="http://schemas.openxmlformats.org/drawingml/2006/chartDrawing">
    <cdr:from>
      <cdr:x>0.61062</cdr:x>
      <cdr:y>0.03334</cdr:y>
    </cdr:from>
    <cdr:to>
      <cdr:x>0.63717</cdr:x>
      <cdr:y>0.08336</cdr:y>
    </cdr:to>
    <cdr:sp macro="" textlink="">
      <cdr:nvSpPr>
        <cdr:cNvPr id="2" name="Down Arrow 1"/>
        <cdr:cNvSpPr/>
      </cdr:nvSpPr>
      <cdr:spPr bwMode="auto">
        <a:xfrm xmlns:a="http://schemas.openxmlformats.org/drawingml/2006/main">
          <a:off x="5257800" y="152400"/>
          <a:ext cx="228600" cy="228600"/>
        </a:xfrm>
        <a:prstGeom xmlns:a="http://schemas.openxmlformats.org/drawingml/2006/main" prst="downArrow">
          <a:avLst/>
        </a:prstGeom>
        <a:solidFill xmlns:a="http://schemas.openxmlformats.org/drawingml/2006/main">
          <a:srgbClr val="00B8FF"/>
        </a:solidFill>
        <a:ln xmlns:a="http://schemas.openxmlformats.org/drawingml/2006/main" w="9525" cap="flat" cmpd="sng" algn="ctr">
          <a:solidFill>
            <a:schemeClr val="tx1"/>
          </a:solidFill>
          <a:prstDash val="solid"/>
          <a:round/>
          <a:headEnd type="none" w="med" len="med"/>
          <a:tailEnd type="none" w="med" len="med"/>
        </a:ln>
        <a:effec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bwMode="auto">
          <a:xfrm>
            <a:off x="0" y="0"/>
            <a:ext cx="3066733" cy="467910"/>
          </a:xfrm>
          <a:prstGeom prst="rect">
            <a:avLst/>
          </a:prstGeom>
          <a:noFill/>
          <a:ln w="9525">
            <a:noFill/>
            <a:miter lim="800000"/>
            <a:headEnd/>
            <a:tailEnd/>
          </a:ln>
          <a:effectLst/>
        </p:spPr>
        <p:txBody>
          <a:bodyPr vert="horz" wrap="square" lIns="94101" tIns="47050" rIns="94101" bIns="47050" numCol="1" anchor="t" anchorCtr="0" compatLnSpc="1">
            <a:prstTxWarp prst="textNoShape">
              <a:avLst/>
            </a:prstTxWarp>
          </a:bodyPr>
          <a:lstStyle>
            <a:lvl1pPr>
              <a:defRPr sz="1200">
                <a:solidFill>
                  <a:srgbClr val="EAEAEA"/>
                </a:solidFill>
                <a:latin typeface="Times New Roman" pitchFamily="18" charset="0"/>
              </a:defRPr>
            </a:lvl1pPr>
          </a:lstStyle>
          <a:p>
            <a:pPr>
              <a:defRPr/>
            </a:pPr>
            <a:endParaRPr lang="en-US"/>
          </a:p>
        </p:txBody>
      </p:sp>
      <p:sp>
        <p:nvSpPr>
          <p:cNvPr id="96259" name="Rectangle 3"/>
          <p:cNvSpPr>
            <a:spLocks noGrp="1" noChangeArrowheads="1"/>
          </p:cNvSpPr>
          <p:nvPr>
            <p:ph type="dt" sz="quarter" idx="1"/>
          </p:nvPr>
        </p:nvSpPr>
        <p:spPr bwMode="auto">
          <a:xfrm>
            <a:off x="4008705" y="0"/>
            <a:ext cx="3066733" cy="467910"/>
          </a:xfrm>
          <a:prstGeom prst="rect">
            <a:avLst/>
          </a:prstGeom>
          <a:noFill/>
          <a:ln w="9525">
            <a:noFill/>
            <a:miter lim="800000"/>
            <a:headEnd/>
            <a:tailEnd/>
          </a:ln>
          <a:effectLst/>
        </p:spPr>
        <p:txBody>
          <a:bodyPr vert="horz" wrap="square" lIns="94101" tIns="47050" rIns="94101" bIns="47050" numCol="1" anchor="t" anchorCtr="0" compatLnSpc="1">
            <a:prstTxWarp prst="textNoShape">
              <a:avLst/>
            </a:prstTxWarp>
          </a:bodyPr>
          <a:lstStyle>
            <a:lvl1pPr algn="r">
              <a:defRPr sz="1200">
                <a:solidFill>
                  <a:srgbClr val="EAEAEA"/>
                </a:solidFill>
                <a:latin typeface="Times New Roman" pitchFamily="18" charset="0"/>
              </a:defRPr>
            </a:lvl1pPr>
          </a:lstStyle>
          <a:p>
            <a:pPr>
              <a:defRPr/>
            </a:pPr>
            <a:endParaRPr lang="en-US"/>
          </a:p>
        </p:txBody>
      </p:sp>
      <p:sp>
        <p:nvSpPr>
          <p:cNvPr id="96260" name="Rectangle 4"/>
          <p:cNvSpPr>
            <a:spLocks noGrp="1" noChangeArrowheads="1"/>
          </p:cNvSpPr>
          <p:nvPr>
            <p:ph type="ftr" sz="quarter" idx="2"/>
          </p:nvPr>
        </p:nvSpPr>
        <p:spPr bwMode="auto">
          <a:xfrm>
            <a:off x="0" y="8893535"/>
            <a:ext cx="3066733" cy="467909"/>
          </a:xfrm>
          <a:prstGeom prst="rect">
            <a:avLst/>
          </a:prstGeom>
          <a:noFill/>
          <a:ln w="9525">
            <a:noFill/>
            <a:miter lim="800000"/>
            <a:headEnd/>
            <a:tailEnd/>
          </a:ln>
          <a:effectLst/>
        </p:spPr>
        <p:txBody>
          <a:bodyPr vert="horz" wrap="square" lIns="94101" tIns="47050" rIns="94101" bIns="47050" numCol="1" anchor="b" anchorCtr="0" compatLnSpc="1">
            <a:prstTxWarp prst="textNoShape">
              <a:avLst/>
            </a:prstTxWarp>
          </a:bodyPr>
          <a:lstStyle>
            <a:lvl1pPr>
              <a:defRPr sz="1200">
                <a:solidFill>
                  <a:srgbClr val="EAEAEA"/>
                </a:solidFill>
                <a:latin typeface="Times New Roman" pitchFamily="18" charset="0"/>
              </a:defRPr>
            </a:lvl1pPr>
          </a:lstStyle>
          <a:p>
            <a:pPr>
              <a:defRPr/>
            </a:pPr>
            <a:endParaRPr lang="en-US"/>
          </a:p>
        </p:txBody>
      </p:sp>
      <p:sp>
        <p:nvSpPr>
          <p:cNvPr id="96261" name="Rectangle 5"/>
          <p:cNvSpPr>
            <a:spLocks noGrp="1" noChangeArrowheads="1"/>
          </p:cNvSpPr>
          <p:nvPr>
            <p:ph type="sldNum" sz="quarter" idx="3"/>
          </p:nvPr>
        </p:nvSpPr>
        <p:spPr bwMode="auto">
          <a:xfrm>
            <a:off x="4008705" y="8893535"/>
            <a:ext cx="3066733" cy="467909"/>
          </a:xfrm>
          <a:prstGeom prst="rect">
            <a:avLst/>
          </a:prstGeom>
          <a:noFill/>
          <a:ln w="9525">
            <a:noFill/>
            <a:miter lim="800000"/>
            <a:headEnd/>
            <a:tailEnd/>
          </a:ln>
          <a:effectLst/>
        </p:spPr>
        <p:txBody>
          <a:bodyPr vert="horz" wrap="square" lIns="94101" tIns="47050" rIns="94101" bIns="47050" numCol="1" anchor="b" anchorCtr="0" compatLnSpc="1">
            <a:prstTxWarp prst="textNoShape">
              <a:avLst/>
            </a:prstTxWarp>
          </a:bodyPr>
          <a:lstStyle>
            <a:lvl1pPr algn="r">
              <a:defRPr sz="1200">
                <a:solidFill>
                  <a:srgbClr val="EAEAEA"/>
                </a:solidFill>
                <a:latin typeface="Times New Roman" pitchFamily="18" charset="0"/>
              </a:defRPr>
            </a:lvl1pPr>
          </a:lstStyle>
          <a:p>
            <a:pPr>
              <a:defRPr/>
            </a:pPr>
            <a:fld id="{F9F3C2F0-C820-4F6D-ABD7-E368C61BAF35}"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1"/>
            <a:ext cx="7077075" cy="9363075"/>
          </a:xfrm>
          <a:prstGeom prst="roundRect">
            <a:avLst>
              <a:gd name="adj" fmla="val 19"/>
            </a:avLst>
          </a:prstGeom>
          <a:solidFill>
            <a:srgbClr val="FFFFFF"/>
          </a:solidFill>
          <a:ln w="9360">
            <a:noFill/>
            <a:miter lim="800000"/>
            <a:headEnd/>
            <a:tailEnd/>
          </a:ln>
          <a:effectLst/>
        </p:spPr>
        <p:txBody>
          <a:bodyPr wrap="none" lIns="94101" tIns="47050" rIns="94101" bIns="47050" anchor="ctr"/>
          <a:lstStyle/>
          <a:p>
            <a:pPr>
              <a:defRPr/>
            </a:pPr>
            <a:endParaRPr lang="en-US"/>
          </a:p>
        </p:txBody>
      </p:sp>
      <p:sp>
        <p:nvSpPr>
          <p:cNvPr id="3074" name="AutoShape 2"/>
          <p:cNvSpPr>
            <a:spLocks noChangeArrowheads="1"/>
          </p:cNvSpPr>
          <p:nvPr/>
        </p:nvSpPr>
        <p:spPr bwMode="auto">
          <a:xfrm>
            <a:off x="0" y="1"/>
            <a:ext cx="7077075" cy="9363075"/>
          </a:xfrm>
          <a:prstGeom prst="roundRect">
            <a:avLst>
              <a:gd name="adj" fmla="val 19"/>
            </a:avLst>
          </a:prstGeom>
          <a:solidFill>
            <a:srgbClr val="FFFFFF"/>
          </a:solidFill>
          <a:ln w="9525">
            <a:noFill/>
            <a:round/>
            <a:headEnd/>
            <a:tailEnd/>
          </a:ln>
          <a:effectLst/>
        </p:spPr>
        <p:txBody>
          <a:bodyPr wrap="none" lIns="94101" tIns="47050" rIns="94101" bIns="47050" anchor="ctr"/>
          <a:lstStyle/>
          <a:p>
            <a:pPr>
              <a:defRPr/>
            </a:pPr>
            <a:endParaRPr lang="en-US"/>
          </a:p>
        </p:txBody>
      </p:sp>
      <p:sp>
        <p:nvSpPr>
          <p:cNvPr id="3075" name="AutoShape 3"/>
          <p:cNvSpPr>
            <a:spLocks noChangeArrowheads="1"/>
          </p:cNvSpPr>
          <p:nvPr/>
        </p:nvSpPr>
        <p:spPr bwMode="auto">
          <a:xfrm>
            <a:off x="0" y="1"/>
            <a:ext cx="7077075" cy="9363075"/>
          </a:xfrm>
          <a:prstGeom prst="roundRect">
            <a:avLst>
              <a:gd name="adj" fmla="val 19"/>
            </a:avLst>
          </a:prstGeom>
          <a:solidFill>
            <a:srgbClr val="FFFFFF"/>
          </a:solidFill>
          <a:ln w="9525">
            <a:noFill/>
            <a:round/>
            <a:headEnd/>
            <a:tailEnd/>
          </a:ln>
          <a:effectLst/>
        </p:spPr>
        <p:txBody>
          <a:bodyPr wrap="none" lIns="94101" tIns="47050" rIns="94101" bIns="47050" anchor="ctr"/>
          <a:lstStyle/>
          <a:p>
            <a:pPr>
              <a:defRPr/>
            </a:pPr>
            <a:endParaRPr lang="en-US"/>
          </a:p>
        </p:txBody>
      </p:sp>
      <p:sp>
        <p:nvSpPr>
          <p:cNvPr id="3076" name="AutoShape 4"/>
          <p:cNvSpPr>
            <a:spLocks noChangeArrowheads="1"/>
          </p:cNvSpPr>
          <p:nvPr/>
        </p:nvSpPr>
        <p:spPr bwMode="auto">
          <a:xfrm>
            <a:off x="0" y="1"/>
            <a:ext cx="7077075" cy="9363075"/>
          </a:xfrm>
          <a:prstGeom prst="roundRect">
            <a:avLst>
              <a:gd name="adj" fmla="val 19"/>
            </a:avLst>
          </a:prstGeom>
          <a:solidFill>
            <a:srgbClr val="FFFFFF"/>
          </a:solidFill>
          <a:ln w="9525">
            <a:noFill/>
            <a:round/>
            <a:headEnd/>
            <a:tailEnd/>
          </a:ln>
          <a:effectLst/>
        </p:spPr>
        <p:txBody>
          <a:bodyPr wrap="none" lIns="94101" tIns="47050" rIns="94101" bIns="47050" anchor="ctr"/>
          <a:lstStyle/>
          <a:p>
            <a:pPr>
              <a:defRPr/>
            </a:pPr>
            <a:endParaRPr lang="en-US"/>
          </a:p>
        </p:txBody>
      </p:sp>
      <p:sp>
        <p:nvSpPr>
          <p:cNvPr id="58374" name="Rectangle 5"/>
          <p:cNvSpPr>
            <a:spLocks noGrp="1" noRot="1" noChangeAspect="1" noChangeArrowheads="1"/>
          </p:cNvSpPr>
          <p:nvPr>
            <p:ph type="sldImg"/>
          </p:nvPr>
        </p:nvSpPr>
        <p:spPr bwMode="auto">
          <a:xfrm>
            <a:off x="1198563" y="711200"/>
            <a:ext cx="4675187" cy="3505200"/>
          </a:xfrm>
          <a:prstGeom prst="rect">
            <a:avLst/>
          </a:prstGeom>
          <a:noFill/>
          <a:ln w="9525">
            <a:noFill/>
            <a:round/>
            <a:headEnd/>
            <a:tailEnd/>
          </a:ln>
        </p:spPr>
      </p:sp>
      <p:sp>
        <p:nvSpPr>
          <p:cNvPr id="3078" name="Rectangle 6"/>
          <p:cNvSpPr>
            <a:spLocks noGrp="1" noChangeArrowheads="1"/>
          </p:cNvSpPr>
          <p:nvPr>
            <p:ph type="body"/>
          </p:nvPr>
        </p:nvSpPr>
        <p:spPr bwMode="auto">
          <a:xfrm>
            <a:off x="707708" y="4445953"/>
            <a:ext cx="5655107" cy="4209552"/>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Text Box 1"/>
          <p:cNvSpPr txBox="1">
            <a:spLocks noChangeArrowheads="1"/>
          </p:cNvSpPr>
          <p:nvPr/>
        </p:nvSpPr>
        <p:spPr bwMode="auto">
          <a:xfrm>
            <a:off x="1187705" y="701049"/>
            <a:ext cx="4701668" cy="3511764"/>
          </a:xfrm>
          <a:prstGeom prst="rect">
            <a:avLst/>
          </a:prstGeom>
          <a:solidFill>
            <a:srgbClr val="FFFFFF"/>
          </a:solidFill>
          <a:ln w="9360">
            <a:solidFill>
              <a:srgbClr val="000000"/>
            </a:solidFill>
            <a:miter lim="800000"/>
            <a:headEnd/>
            <a:tailEnd/>
          </a:ln>
        </p:spPr>
        <p:txBody>
          <a:bodyPr wrap="none" lIns="94101" tIns="47050" rIns="94101" bIns="47050" anchor="ctr"/>
          <a:lstStyle/>
          <a:p>
            <a:endParaRPr lang="en-US"/>
          </a:p>
        </p:txBody>
      </p:sp>
      <p:sp>
        <p:nvSpPr>
          <p:cNvPr id="59395" name="Text Box 2"/>
          <p:cNvSpPr>
            <a:spLocks noGrp="1" noChangeArrowheads="1"/>
          </p:cNvSpPr>
          <p:nvPr>
            <p:ph type="body"/>
          </p:nvPr>
        </p:nvSpPr>
        <p:spPr>
          <a:xfrm>
            <a:off x="707708" y="4447583"/>
            <a:ext cx="5660022" cy="1201201"/>
          </a:xfrm>
          <a:noFill/>
          <a:ln/>
        </p:spPr>
        <p:txBody>
          <a:bodyPr lIns="92305" tIns="46152" rIns="92305" bIns="46152">
            <a:spAutoFit/>
          </a:bodyPr>
          <a:lstStyle/>
          <a:p>
            <a:r>
              <a:rPr lang="en-US" sz="1200" b="0" i="0" kern="1200" dirty="0" smtClean="0">
                <a:solidFill>
                  <a:srgbClr val="000000"/>
                </a:solidFill>
                <a:latin typeface="Times New Roman" pitchFamily="18" charset="0"/>
                <a:ea typeface="+mn-ea"/>
                <a:cs typeface="+mn-cs"/>
              </a:rPr>
              <a:t>Thank you Rob for your kind intro.</a:t>
            </a:r>
          </a:p>
          <a:p>
            <a:r>
              <a:rPr lang="en-US" sz="1200" b="0" i="0" kern="1200" dirty="0" smtClean="0">
                <a:solidFill>
                  <a:srgbClr val="000000"/>
                </a:solidFill>
                <a:latin typeface="Times New Roman" pitchFamily="18" charset="0"/>
                <a:ea typeface="+mn-ea"/>
                <a:cs typeface="+mn-cs"/>
              </a:rPr>
              <a:t>and Dr. </a:t>
            </a:r>
            <a:r>
              <a:rPr lang="en-US" sz="1200" b="0" i="0" kern="1200" dirty="0" err="1" smtClean="0">
                <a:solidFill>
                  <a:srgbClr val="000000"/>
                </a:solidFill>
                <a:latin typeface="Times New Roman" pitchFamily="18" charset="0"/>
                <a:ea typeface="+mn-ea"/>
                <a:cs typeface="+mn-cs"/>
              </a:rPr>
              <a:t>Baine</a:t>
            </a:r>
            <a:r>
              <a:rPr lang="en-US" sz="1200" b="0" i="0" kern="1200" dirty="0" smtClean="0">
                <a:solidFill>
                  <a:srgbClr val="000000"/>
                </a:solidFill>
                <a:latin typeface="Times New Roman" pitchFamily="18" charset="0"/>
                <a:ea typeface="+mn-ea"/>
                <a:cs typeface="+mn-cs"/>
              </a:rPr>
              <a:t>, for your gift of seeing some of our wound care practices as</a:t>
            </a:r>
            <a:r>
              <a:rPr lang="en-US" sz="1200" b="0" i="0" kern="1200" baseline="0" dirty="0" smtClean="0">
                <a:solidFill>
                  <a:srgbClr val="000000"/>
                </a:solidFill>
                <a:latin typeface="Times New Roman" pitchFamily="18" charset="0"/>
                <a:ea typeface="+mn-ea"/>
                <a:cs typeface="+mn-cs"/>
              </a:rPr>
              <a:t> the AHRQ sees them.</a:t>
            </a:r>
          </a:p>
          <a:p>
            <a:endParaRPr lang="en-US" sz="1200" b="0" i="0" kern="1200" baseline="0" dirty="0" smtClean="0">
              <a:solidFill>
                <a:srgbClr val="000000"/>
              </a:solidFill>
              <a:latin typeface="Times New Roman" pitchFamily="18" charset="0"/>
              <a:ea typeface="+mn-ea"/>
              <a:cs typeface="+mn-cs"/>
            </a:endParaRPr>
          </a:p>
          <a:p>
            <a:r>
              <a:rPr lang="en-US" sz="1200" b="0" i="0" kern="1200" baseline="0" dirty="0" smtClean="0">
                <a:solidFill>
                  <a:srgbClr val="000000"/>
                </a:solidFill>
                <a:latin typeface="Times New Roman" pitchFamily="18" charset="0"/>
                <a:ea typeface="+mn-ea"/>
                <a:cs typeface="+mn-cs"/>
              </a:rPr>
              <a:t>And thank you all for the opportunity to honor John </a:t>
            </a:r>
            <a:r>
              <a:rPr lang="en-US" sz="1200" b="0" i="0" kern="1200" baseline="0" dirty="0" err="1" smtClean="0">
                <a:solidFill>
                  <a:srgbClr val="000000"/>
                </a:solidFill>
                <a:latin typeface="Times New Roman" pitchFamily="18" charset="0"/>
                <a:ea typeface="+mn-ea"/>
                <a:cs typeface="+mn-cs"/>
              </a:rPr>
              <a:t>Boswick</a:t>
            </a:r>
            <a:r>
              <a:rPr lang="en-US" sz="1200" b="0" i="0" kern="1200" baseline="0" dirty="0" smtClean="0">
                <a:solidFill>
                  <a:srgbClr val="000000"/>
                </a:solidFill>
                <a:latin typeface="Times New Roman" pitchFamily="18" charset="0"/>
                <a:ea typeface="+mn-ea"/>
                <a:cs typeface="+mn-cs"/>
              </a:rPr>
              <a:t> by sharing the vision of how science can free you to advance your practice and improve your patients’ outcomes. </a:t>
            </a:r>
            <a:endParaRPr lang="en-US" sz="1200" b="0" i="0" kern="1200" dirty="0">
              <a:solidFill>
                <a:srgbClr val="000000"/>
              </a:solidFill>
              <a:latin typeface="Times New Roman" pitchFamily="18"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Text Box 1"/>
          <p:cNvSpPr txBox="1">
            <a:spLocks noChangeArrowheads="1"/>
          </p:cNvSpPr>
          <p:nvPr/>
        </p:nvSpPr>
        <p:spPr bwMode="auto">
          <a:xfrm>
            <a:off x="1187705" y="710831"/>
            <a:ext cx="4701668" cy="3511764"/>
          </a:xfrm>
          <a:prstGeom prst="rect">
            <a:avLst/>
          </a:prstGeom>
          <a:solidFill>
            <a:srgbClr val="FFFFFF"/>
          </a:solidFill>
          <a:ln w="9360">
            <a:solidFill>
              <a:srgbClr val="000000"/>
            </a:solidFill>
            <a:miter lim="800000"/>
            <a:headEnd/>
            <a:tailEnd/>
          </a:ln>
        </p:spPr>
        <p:txBody>
          <a:bodyPr wrap="none" lIns="94101" tIns="47050" rIns="94101" bIns="47050" anchor="ctr"/>
          <a:lstStyle/>
          <a:p>
            <a:endParaRPr lang="en-US"/>
          </a:p>
        </p:txBody>
      </p:sp>
      <p:sp>
        <p:nvSpPr>
          <p:cNvPr id="60419" name="Text Box 2"/>
          <p:cNvSpPr>
            <a:spLocks noGrp="1" noChangeArrowheads="1"/>
          </p:cNvSpPr>
          <p:nvPr>
            <p:ph type="body"/>
          </p:nvPr>
        </p:nvSpPr>
        <p:spPr>
          <a:xfrm>
            <a:off x="707707" y="4445953"/>
            <a:ext cx="5656746" cy="4211182"/>
          </a:xfrm>
          <a:noFill/>
          <a:ln/>
        </p:spPr>
        <p:txBody>
          <a:bodyPr wrap="none" lIns="93038" tIns="46518" rIns="93038" bIns="46518" anchor="ctr"/>
          <a:lstStyle/>
          <a:p>
            <a:r>
              <a:rPr lang="en-US" dirty="0" smtClean="0"/>
              <a:t>Today  we’re </a:t>
            </a:r>
            <a:r>
              <a:rPr lang="en-US" dirty="0" err="1" smtClean="0"/>
              <a:t>Mythbusters</a:t>
            </a:r>
            <a:r>
              <a:rPr lang="en-US" dirty="0" smtClean="0"/>
              <a:t>!</a:t>
            </a:r>
          </a:p>
          <a:p>
            <a:r>
              <a:rPr lang="en-US" dirty="0" smtClean="0"/>
              <a:t>We’ll</a:t>
            </a:r>
            <a:r>
              <a:rPr lang="en-US" baseline="0" dirty="0" smtClean="0"/>
              <a:t> </a:t>
            </a:r>
            <a:r>
              <a:rPr lang="en-US" dirty="0" smtClean="0"/>
              <a:t>separate</a:t>
            </a:r>
            <a:r>
              <a:rPr lang="en-US" baseline="0" dirty="0" smtClean="0"/>
              <a:t> myth from reality about EB WC,</a:t>
            </a:r>
          </a:p>
          <a:p>
            <a:r>
              <a:rPr lang="en-US" dirty="0" smtClean="0"/>
              <a:t>then</a:t>
            </a:r>
            <a:r>
              <a:rPr lang="en-US" baseline="0" dirty="0" smtClean="0"/>
              <a:t> show how using science-based interventions improve WC outcomes and how monitoring progress toward those outcomes adds value to your practice.</a:t>
            </a:r>
            <a:r>
              <a:rPr lang="en-US" sz="1200" kern="1200" dirty="0" smtClean="0">
                <a:solidFill>
                  <a:srgbClr val="000000"/>
                </a:solidFill>
                <a:latin typeface="Times New Roman" pitchFamily="18" charset="0"/>
                <a:ea typeface="+mn-ea"/>
                <a:cs typeface="+mn-cs"/>
              </a:rPr>
              <a:t> </a:t>
            </a:r>
          </a:p>
          <a:p>
            <a:r>
              <a:rPr lang="en-US" sz="1200" kern="1200" dirty="0" smtClean="0">
                <a:solidFill>
                  <a:srgbClr val="000000"/>
                </a:solidFill>
                <a:latin typeface="Times New Roman" pitchFamily="18" charset="0"/>
                <a:ea typeface="+mn-ea"/>
                <a:cs typeface="+mn-cs"/>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please</a:t>
            </a:r>
            <a:r>
              <a:rPr lang="en-US" baseline="0" dirty="0" smtClean="0"/>
              <a:t> allow me to honor </a:t>
            </a:r>
            <a:r>
              <a:rPr lang="en-US" dirty="0" smtClean="0"/>
              <a:t>JB .</a:t>
            </a:r>
          </a:p>
          <a:p>
            <a:r>
              <a:rPr lang="en-US" dirty="0" smtClean="0"/>
              <a:t>He had a lot to do with why I’m standing here. </a:t>
            </a:r>
          </a:p>
          <a:p>
            <a:r>
              <a:rPr lang="en-US" dirty="0" smtClean="0"/>
              <a:t>I met him </a:t>
            </a:r>
            <a:r>
              <a:rPr lang="en-US" baseline="0" dirty="0" smtClean="0"/>
              <a:t>at the Surgical Infection Society many years ago.</a:t>
            </a:r>
          </a:p>
          <a:p>
            <a:r>
              <a:rPr lang="en-US" baseline="0" dirty="0" smtClean="0"/>
              <a:t>He was always interested in people.</a:t>
            </a:r>
          </a:p>
          <a:p>
            <a:r>
              <a:rPr lang="en-US" baseline="0" dirty="0" smtClean="0"/>
              <a:t>I was novice scientist who had just looked up from 10 yrs at bench to discover that the science on moist wound healing (some studies 40 yrs before!) wasn’t being used—or even believed.</a:t>
            </a:r>
          </a:p>
          <a:p>
            <a:r>
              <a:rPr lang="en-US" baseline="0" dirty="0" smtClean="0"/>
              <a:t>His eyes sparkled when I showed him RCT evidence that wounds healed twice as fast when kept moist, with half the pain and 1/3 the infection rate. He encouraged me to share the evidence with others: said that they would listen too. Thank you John </a:t>
            </a:r>
            <a:r>
              <a:rPr lang="en-US" baseline="0" dirty="0" err="1" smtClean="0"/>
              <a:t>Boswick</a:t>
            </a:r>
            <a:r>
              <a:rPr lang="en-US" baseline="0" dirty="0" smtClean="0"/>
              <a:t> for mentoring me on my EB journey.  </a:t>
            </a:r>
          </a:p>
          <a:p>
            <a:endParaRPr lang="en-US" baseline="0" dirty="0" smtClean="0"/>
          </a:p>
          <a:p>
            <a:r>
              <a:rPr lang="en-US" baseline="0" dirty="0" smtClean="0"/>
              <a:t>It started with separating fact from fiction…</a:t>
            </a:r>
          </a:p>
          <a:p>
            <a:endParaRPr lang="en-US" baseline="0" dirty="0" smtClean="0"/>
          </a:p>
          <a:p>
            <a:r>
              <a:rPr lang="en-US" baseline="0" dirty="0" smtClean="0"/>
              <a:t>Another </a:t>
            </a:r>
            <a:r>
              <a:rPr lang="en-US" baseline="0" dirty="0" err="1" smtClean="0"/>
              <a:t>slideNeither</a:t>
            </a:r>
            <a:r>
              <a:rPr lang="en-US" baseline="0" dirty="0" smtClean="0"/>
              <a:t> of us realized it, but those RCTs were ushering in a revolution in wound care!</a:t>
            </a:r>
          </a:p>
          <a:p>
            <a:r>
              <a:rPr lang="en-US" baseline="0" dirty="0" smtClean="0"/>
              <a:t>He told me to wield that wound science and taught me who to talk to, where to go, what to do and how to pack my message into a 30-second “elevator conversation” to win audience with “C-level” folks (CEOs, CFOs, Chief Medical Officers) to involve the top medical figures in sharing and realize the vision of what professionals wielding science can accomplish for their wound patients, themselves and their institutions.</a:t>
            </a:r>
          </a:p>
          <a:p>
            <a:r>
              <a:rPr lang="en-US" sz="1200" b="0" i="0" kern="1200" dirty="0" smtClean="0">
                <a:solidFill>
                  <a:srgbClr val="000000"/>
                </a:solidFill>
                <a:latin typeface="Times New Roman" pitchFamily="18" charset="0"/>
                <a:ea typeface="+mn-ea"/>
                <a:cs typeface="+mn-cs"/>
              </a:rPr>
              <a:t>One specific comment for slide 3.</a:t>
            </a:r>
          </a:p>
          <a:p>
            <a:r>
              <a:rPr lang="en-US" sz="1200" b="0" i="0" kern="1200" dirty="0" smtClean="0">
                <a:solidFill>
                  <a:srgbClr val="000000"/>
                </a:solidFill>
                <a:latin typeface="Times New Roman" pitchFamily="18" charset="0"/>
                <a:ea typeface="+mn-ea"/>
                <a:cs typeface="+mn-cs"/>
              </a:rPr>
              <a:t>RCT’s are also needed to evaluate safety.</a:t>
            </a:r>
          </a:p>
          <a:p>
            <a:r>
              <a:rPr lang="en-US" sz="1200" b="1" i="0" kern="1200" dirty="0" smtClean="0">
                <a:solidFill>
                  <a:srgbClr val="000000"/>
                </a:solidFill>
                <a:latin typeface="Times New Roman" pitchFamily="18" charset="0"/>
                <a:ea typeface="+mn-ea"/>
                <a:cs typeface="+mn-cs"/>
              </a:rPr>
              <a:t>Controlled cohort studies</a:t>
            </a:r>
            <a:r>
              <a:rPr lang="en-US" sz="1200" b="0" i="0" kern="1200" dirty="0" smtClean="0">
                <a:solidFill>
                  <a:srgbClr val="000000"/>
                </a:solidFill>
                <a:latin typeface="Times New Roman" pitchFamily="18" charset="0"/>
                <a:ea typeface="+mn-ea"/>
                <a:cs typeface="+mn-cs"/>
              </a:rPr>
              <a:t> are also valuable to support safety (!!) and effectiveness.</a:t>
            </a:r>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start by busting some myths about EBWC.</a:t>
            </a:r>
          </a:p>
          <a:p>
            <a:r>
              <a:rPr lang="en-US" dirty="0" smtClean="0"/>
              <a:t>There’s hype that EBWC…</a:t>
            </a:r>
          </a:p>
          <a:p>
            <a:r>
              <a:rPr lang="en-US" dirty="0" smtClean="0"/>
              <a:t>Let’s illustrate each of these points…</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7"/>
            <a:ext cx="3066733" cy="468154"/>
          </a:xfrm>
          <a:prstGeom prst="rect">
            <a:avLst/>
          </a:prstGeom>
          <a:ln/>
        </p:spPr>
        <p:txBody>
          <a:bodyPr lIns="94101" tIns="47050" rIns="94101" bIns="47050"/>
          <a:lstStyle/>
          <a:p>
            <a:fld id="{8BB5B705-970E-4026-B0E1-FF9678AF2F05}" type="slidenum">
              <a:rPr lang="en-US"/>
              <a:pPr/>
              <a:t>5</a:t>
            </a:fld>
            <a:endParaRPr lang="en-US"/>
          </a:p>
        </p:txBody>
      </p:sp>
      <p:sp>
        <p:nvSpPr>
          <p:cNvPr id="123906" name="Rectangle 2"/>
          <p:cNvSpPr>
            <a:spLocks noGrp="1" noRot="1" noChangeAspect="1" noChangeArrowheads="1" noTextEdit="1"/>
          </p:cNvSpPr>
          <p:nvPr>
            <p:ph type="sldImg"/>
          </p:nvPr>
        </p:nvSpPr>
        <p:spPr>
          <a:xfrm>
            <a:off x="1200150" y="701675"/>
            <a:ext cx="4681538" cy="3511550"/>
          </a:xfrm>
          <a:ln/>
        </p:spPr>
      </p:sp>
      <p:sp>
        <p:nvSpPr>
          <p:cNvPr id="123907" name="Rectangle 3"/>
          <p:cNvSpPr>
            <a:spLocks noGrp="1" noChangeArrowheads="1"/>
          </p:cNvSpPr>
          <p:nvPr>
            <p:ph type="body" idx="1"/>
          </p:nvPr>
        </p:nvSpPr>
        <p:spPr>
          <a:xfrm>
            <a:off x="943610" y="4447461"/>
            <a:ext cx="5189855" cy="4215010"/>
          </a:xfrm>
        </p:spPr>
        <p:txBody>
          <a:bodyPr/>
          <a:lstStyle/>
          <a:p>
            <a:r>
              <a:rPr lang="en-US" dirty="0" smtClean="0"/>
              <a:t>Does EBWC really ignore the patient?</a:t>
            </a:r>
          </a:p>
          <a:p>
            <a:r>
              <a:rPr lang="en-US" dirty="0" smtClean="0"/>
              <a:t>The reality is it focuses science</a:t>
            </a:r>
            <a:r>
              <a:rPr lang="en-US" baseline="0" dirty="0" smtClean="0"/>
              <a:t> to inform cooperative patient/clinician decisions to get the best outcomes oriented toward each patients specific needs and goals.</a:t>
            </a:r>
          </a:p>
          <a:p>
            <a:endParaRPr lang="en-US" dirty="0" smtClean="0"/>
          </a:p>
          <a:p>
            <a:r>
              <a:rPr lang="en-US" dirty="0" smtClean="0"/>
              <a:t>EBM </a:t>
            </a:r>
            <a:r>
              <a:rPr lang="en-US" dirty="0"/>
              <a:t>is more than simply basing care decisions on the best available science. Instead of focusing on the practice of medicine, it focuses on the goal the patient and practitioner agree to attain.</a:t>
            </a:r>
          </a:p>
          <a:p>
            <a:r>
              <a:rPr lang="en-US" dirty="0"/>
              <a:t>It replaces the traditional approach of the “physician deciding what is best for the patient”</a:t>
            </a:r>
          </a:p>
          <a:p>
            <a:r>
              <a:rPr lang="en-US" dirty="0"/>
              <a:t>The  patient participates in making an informed decision about the choice of care modalities, based on what science there is to support the safety and efficacy of that modality and what the patient can or will tolerate.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7"/>
            <a:ext cx="3066733" cy="468154"/>
          </a:xfrm>
          <a:prstGeom prst="rect">
            <a:avLst/>
          </a:prstGeom>
          <a:ln/>
        </p:spPr>
        <p:txBody>
          <a:bodyPr lIns="94101" tIns="47050" rIns="94101" bIns="47050"/>
          <a:lstStyle/>
          <a:p>
            <a:fld id="{D26AF475-FFE7-44A9-9013-F0CD414F3AE8}" type="slidenum">
              <a:rPr lang="en-US"/>
              <a:pPr/>
              <a:t>6</a:t>
            </a:fld>
            <a:endParaRPr lang="en-US"/>
          </a:p>
        </p:txBody>
      </p:sp>
      <p:sp>
        <p:nvSpPr>
          <p:cNvPr id="125954" name="Rectangle 2"/>
          <p:cNvSpPr>
            <a:spLocks noGrp="1" noRot="1" noChangeAspect="1" noChangeArrowheads="1" noTextEdit="1"/>
          </p:cNvSpPr>
          <p:nvPr>
            <p:ph type="sldImg"/>
          </p:nvPr>
        </p:nvSpPr>
        <p:spPr>
          <a:xfrm>
            <a:off x="1198563" y="700088"/>
            <a:ext cx="4684712" cy="3513137"/>
          </a:xfrm>
          <a:ln/>
        </p:spPr>
      </p:sp>
      <p:sp>
        <p:nvSpPr>
          <p:cNvPr id="125955" name="Rectangle 3"/>
          <p:cNvSpPr>
            <a:spLocks noGrp="1" noChangeArrowheads="1"/>
          </p:cNvSpPr>
          <p:nvPr>
            <p:ph type="body" idx="1"/>
          </p:nvPr>
        </p:nvSpPr>
        <p:spPr>
          <a:xfrm>
            <a:off x="943610" y="4447461"/>
            <a:ext cx="5189855" cy="4215010"/>
          </a:xfrm>
        </p:spPr>
        <p:txBody>
          <a:bodyPr/>
          <a:lstStyle/>
          <a:p>
            <a:r>
              <a:rPr lang="en-US" dirty="0"/>
              <a:t>A major difference between EBM and traditional medicine is a shift in focus from the physician to patient. The focus in the traditional doctor’s visit is on the physician. Once the history, physical and diagnosis is done, the traditional doctor's visit ends, with the Dr. saying, “ I think you should take this therapy. Be sure you follow the instructions.”</a:t>
            </a:r>
          </a:p>
          <a:p>
            <a:endParaRPr lang="en-US" dirty="0"/>
          </a:p>
          <a:p>
            <a:r>
              <a:rPr lang="en-US" dirty="0"/>
              <a:t>The EB doctor finishes with a clear statement of “Based on the clinical evidence you have A or B options of </a:t>
            </a:r>
            <a:r>
              <a:rPr lang="en-US" dirty="0" smtClean="0"/>
              <a:t>therapy with these outcomes/costs/side</a:t>
            </a:r>
            <a:r>
              <a:rPr lang="en-US" baseline="0" dirty="0" smtClean="0"/>
              <a:t> effects</a:t>
            </a:r>
            <a:r>
              <a:rPr lang="en-US" dirty="0" smtClean="0"/>
              <a:t>. Which do you prefer?”</a:t>
            </a:r>
          </a:p>
          <a:p>
            <a:r>
              <a:rPr lang="en-US" b="1" dirty="0" smtClean="0"/>
              <a:t>Its about informed patient AND clinician choice. </a:t>
            </a:r>
            <a:endParaRPr lang="en-US" b="1" dirty="0"/>
          </a:p>
          <a:p>
            <a:endParaRPr lang="en-US" dirty="0"/>
          </a:p>
          <a:p>
            <a:r>
              <a:rPr lang="en-US" dirty="0"/>
              <a:t>Instead of ordering patients to comply with a therapy they may not be able to afford or </a:t>
            </a:r>
            <a:r>
              <a:rPr lang="en-US" dirty="0" smtClean="0"/>
              <a:t>use, </a:t>
            </a:r>
            <a:r>
              <a:rPr lang="en-US" dirty="0"/>
              <a:t>the evidence-based approach invites the patient to participate in making an informed decision about which therapy may work best for him/her and  best suits the patient’s situation.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bust Myth #2: Not enough good science ( RCTs)?  Wrong it’s growing</a:t>
            </a:r>
            <a:r>
              <a:rPr lang="en-US" baseline="0" dirty="0" smtClean="0"/>
              <a:t> faster than ever before. I did MEDLINE searches for each decade of randomized and non-R studies in wound care and found that The problem is there is so many publications parading as science that the  signal to noise ratio is very low.  Case studies lay the groundwork for clinical science, but it takes a RCT to tell you in an unbiased way that one intervention works better than another and that’s what helps you decide what to use for a given patient.</a:t>
            </a:r>
          </a:p>
          <a:p>
            <a:r>
              <a:rPr lang="en-US" baseline="0" dirty="0" smtClean="0"/>
              <a:t> If you sum up all RCTs in wound care over the past 50 years…</a:t>
            </a:r>
          </a:p>
          <a:p>
            <a:endParaRPr lang="en-US" dirty="0" smtClean="0"/>
          </a:p>
          <a:p>
            <a:r>
              <a:rPr lang="en-US" dirty="0" smtClean="0"/>
              <a:t>To do this I did MEDLINE searches for controlled</a:t>
            </a:r>
            <a:r>
              <a:rPr lang="en-US" baseline="0" dirty="0" smtClean="0"/>
              <a:t> studies x wounds for every 10 years since 1960 when MEDLINE started.</a:t>
            </a:r>
            <a:endParaRPr lang="en-US" dirty="0" smtClean="0"/>
          </a:p>
          <a:p>
            <a:r>
              <a:rPr lang="en-US" dirty="0" smtClean="0"/>
              <a:t>This graph shows how fast both</a:t>
            </a:r>
            <a:r>
              <a:rPr lang="en-US" baseline="0" dirty="0" smtClean="0"/>
              <a:t> hype and science are</a:t>
            </a:r>
            <a:r>
              <a:rPr lang="en-US" dirty="0" smtClean="0"/>
              <a:t> growing. </a:t>
            </a:r>
          </a:p>
          <a:p>
            <a:r>
              <a:rPr lang="en-US" dirty="0" smtClean="0"/>
              <a:t>Next one is cumulative</a:t>
            </a:r>
            <a:r>
              <a:rPr lang="en-US" baseline="0" dirty="0" smtClean="0"/>
              <a:t> over the last 60 years.</a:t>
            </a:r>
            <a:endParaRPr lang="en-US" dirty="0" smtClean="0"/>
          </a:p>
          <a:p>
            <a:endParaRPr lang="en-US" dirty="0" smtClean="0"/>
          </a:p>
          <a:p>
            <a:r>
              <a:rPr lang="en-US" dirty="0" smtClean="0"/>
              <a:t>WC evidence has increased during the last 50</a:t>
            </a:r>
            <a:r>
              <a:rPr lang="en-US" baseline="0" dirty="0" smtClean="0"/>
              <a:t> years to </a:t>
            </a:r>
            <a:r>
              <a:rPr lang="en-US" dirty="0" smtClean="0"/>
              <a:t>more than 5218 randomized controlled studies (clinical and pre-clinical) available to inform</a:t>
            </a:r>
            <a:r>
              <a:rPr lang="en-US" baseline="0" dirty="0" smtClean="0"/>
              <a:t> wound care decision makers.   But there’s a lot more noise (uncontrolled or potentially biased studies) than signal (well performed RCTs). This means it’s hard to tell the real  facts from “hype”.  In other fields where this happened, clinicians (throw up hands) ignore the good evidence (e.g. pediatrics). </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…you find  more than 5000 RCTs (~3000 clinical ~2000 preclinical) there to support your clinical decision making!   Just because there’s so much “noise” doesn’t mean we should ignore the science! It’s no reason to “dumb down” wound care and listen only to the noise.  </a:t>
            </a:r>
          </a:p>
          <a:p>
            <a:r>
              <a:rPr lang="en-US" baseline="0" dirty="0" smtClean="0"/>
              <a:t>Wound care patients deserve the best. You can use the  &gt;</a:t>
            </a:r>
            <a:r>
              <a:rPr lang="en-US" dirty="0" smtClean="0"/>
              <a:t>”noisy” 86,000 non-randomized studies to support product/protocol safety or highlight aspects of performance. B</a:t>
            </a:r>
            <a:r>
              <a:rPr lang="en-US" baseline="0" dirty="0" smtClean="0"/>
              <a:t>ut they do not tell you what works best i.e. efficacy compared to some other intervention or accepted standard of care. </a:t>
            </a:r>
          </a:p>
          <a:p>
            <a:r>
              <a:rPr lang="en-US" baseline="0" dirty="0" smtClean="0"/>
              <a:t>How can you sort out evidence that may help your clients/patients?</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7"/>
            <a:ext cx="3066733" cy="468154"/>
          </a:xfrm>
          <a:prstGeom prst="rect">
            <a:avLst/>
          </a:prstGeom>
          <a:ln/>
        </p:spPr>
        <p:txBody>
          <a:bodyPr lIns="94101" tIns="47050" rIns="94101" bIns="47050"/>
          <a:lstStyle/>
          <a:p>
            <a:fld id="{08A25DC9-67DC-40F9-8C1E-6FC2C5807AFD}" type="slidenum">
              <a:rPr lang="en-US"/>
              <a:pPr/>
              <a:t>9</a:t>
            </a:fld>
            <a:endParaRPr lang="en-US"/>
          </a:p>
        </p:txBody>
      </p:sp>
      <p:sp>
        <p:nvSpPr>
          <p:cNvPr id="134146" name="Rectangle 2"/>
          <p:cNvSpPr>
            <a:spLocks noGrp="1" noRot="1" noChangeAspect="1" noChangeArrowheads="1" noTextEdit="1"/>
          </p:cNvSpPr>
          <p:nvPr>
            <p:ph type="sldImg"/>
          </p:nvPr>
        </p:nvSpPr>
        <p:spPr>
          <a:xfrm>
            <a:off x="1200150" y="701675"/>
            <a:ext cx="4681538" cy="3511550"/>
          </a:xfrm>
          <a:ln/>
        </p:spPr>
      </p:sp>
      <p:sp>
        <p:nvSpPr>
          <p:cNvPr id="134147" name="Rectangle 3"/>
          <p:cNvSpPr>
            <a:spLocks noGrp="1" noChangeArrowheads="1"/>
          </p:cNvSpPr>
          <p:nvPr>
            <p:ph type="body" idx="1"/>
          </p:nvPr>
        </p:nvSpPr>
        <p:spPr>
          <a:xfrm>
            <a:off x="943610" y="4447461"/>
            <a:ext cx="5189855" cy="4215010"/>
          </a:xfrm>
        </p:spPr>
        <p:txBody>
          <a:bodyPr/>
          <a:lstStyle/>
          <a:p>
            <a:r>
              <a:rPr lang="en-US" dirty="0" smtClean="0"/>
              <a:t>The wonderful thing about science is that, unlike opinion, there are clear criteria so you know good</a:t>
            </a:r>
            <a:r>
              <a:rPr lang="en-US" baseline="0" dirty="0" smtClean="0"/>
              <a:t> science when you see it.  Essentially these hallmarks help prevent bias from creeping into a study and assure that it is clinically relevant, valid and repeatable.</a:t>
            </a:r>
            <a:endParaRPr lang="en-US" dirty="0" smtClean="0"/>
          </a:p>
          <a:p>
            <a:endParaRPr lang="en-US" dirty="0" smtClean="0"/>
          </a:p>
          <a:p>
            <a:r>
              <a:rPr lang="en-US" dirty="0" smtClean="0"/>
              <a:t>There are clear, recognized criteria for good clinical evidence. Totally transparent, complete and unbiased:</a:t>
            </a:r>
            <a:r>
              <a:rPr lang="en-US" baseline="0" dirty="0" smtClean="0"/>
              <a:t> Others have summarized these far better than I—refs included here for those of you who want to delve deeper can download use this to start. </a:t>
            </a:r>
          </a:p>
          <a:p>
            <a:endParaRPr lang="en-US" dirty="0" smtClean="0"/>
          </a:p>
          <a:p>
            <a:r>
              <a:rPr lang="en-US" dirty="0" smtClean="0"/>
              <a:t>As </a:t>
            </a:r>
            <a:r>
              <a:rPr lang="en-US" dirty="0"/>
              <a:t>a wound care professional, you are often the main patient educator, the main communicator of “what works best” (i.e. is most </a:t>
            </a:r>
            <a:r>
              <a:rPr lang="en-US" dirty="0" err="1"/>
              <a:t>effictive</a:t>
            </a:r>
            <a:r>
              <a:rPr lang="en-US" dirty="0"/>
              <a:t>) for your patients helping them decide what is likely to give them the best clinical results, most safely while meeting their quality of life and economic goals. </a:t>
            </a:r>
          </a:p>
          <a:p>
            <a:r>
              <a:rPr lang="en-US" dirty="0"/>
              <a:t>So you are the one who needs to be able to recognize the best available evidence for that condition. </a:t>
            </a:r>
          </a:p>
          <a:p>
            <a:r>
              <a:rPr lang="en-US" dirty="0"/>
              <a:t>The hallmarks of good evidence to support evidence-based decision making are listed here</a:t>
            </a:r>
            <a:r>
              <a:rPr lang="en-US" dirty="0" smtClean="0"/>
              <a:t>. </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7"/>
            <a:ext cx="3066733" cy="468154"/>
          </a:xfrm>
          <a:prstGeom prst="rect">
            <a:avLst/>
          </a:prstGeom>
          <a:ln/>
        </p:spPr>
        <p:txBody>
          <a:bodyPr lIns="94101" tIns="47050" rIns="94101" bIns="47050"/>
          <a:lstStyle/>
          <a:p>
            <a:fld id="{230DF8C3-A866-4534-9153-5D02B8CBE71A}" type="slidenum">
              <a:rPr lang="en-US"/>
              <a:pPr/>
              <a:t>10</a:t>
            </a:fld>
            <a:endParaRPr lang="en-US"/>
          </a:p>
        </p:txBody>
      </p:sp>
      <p:sp>
        <p:nvSpPr>
          <p:cNvPr id="144386" name="Rectangle 2"/>
          <p:cNvSpPr>
            <a:spLocks noGrp="1" noRot="1" noChangeAspect="1" noChangeArrowheads="1" noTextEdit="1"/>
          </p:cNvSpPr>
          <p:nvPr>
            <p:ph type="sldImg"/>
          </p:nvPr>
        </p:nvSpPr>
        <p:spPr>
          <a:xfrm>
            <a:off x="1198563" y="700088"/>
            <a:ext cx="4684712" cy="3513137"/>
          </a:xfrm>
          <a:ln/>
        </p:spPr>
      </p:sp>
      <p:sp>
        <p:nvSpPr>
          <p:cNvPr id="144387" name="Rectangle 3"/>
          <p:cNvSpPr>
            <a:spLocks noGrp="1" noChangeArrowheads="1"/>
          </p:cNvSpPr>
          <p:nvPr>
            <p:ph type="body" idx="1"/>
          </p:nvPr>
        </p:nvSpPr>
        <p:spPr>
          <a:xfrm>
            <a:off x="943610" y="4447461"/>
            <a:ext cx="5189855" cy="4215010"/>
          </a:xfrm>
        </p:spPr>
        <p:txBody>
          <a:bodyPr/>
          <a:lstStyle/>
          <a:p>
            <a:r>
              <a:rPr lang="en-US" dirty="0" smtClean="0"/>
              <a:t>If </a:t>
            </a:r>
            <a:r>
              <a:rPr lang="en-US" dirty="0"/>
              <a:t>you had to wade through all this evidence, it would be quite a task.</a:t>
            </a:r>
          </a:p>
          <a:p>
            <a:r>
              <a:rPr lang="en-US" dirty="0"/>
              <a:t>The good news is that much of the work  of summarizing the evidence has been done for you. </a:t>
            </a:r>
            <a:r>
              <a:rPr lang="en-US" dirty="0" smtClean="0"/>
              <a:t>You can find</a:t>
            </a:r>
            <a:r>
              <a:rPr lang="en-US" baseline="0" dirty="0" smtClean="0"/>
              <a:t> evidence or </a:t>
            </a:r>
            <a:r>
              <a:rPr lang="en-US" dirty="0" smtClean="0"/>
              <a:t>systematic reviews or evidence based guidelines at many websites,</a:t>
            </a:r>
            <a:r>
              <a:rPr lang="en-US" baseline="0" dirty="0" smtClean="0"/>
              <a:t> including these</a:t>
            </a:r>
            <a:r>
              <a:rPr lang="en-US" dirty="0" smtClean="0"/>
              <a:t>.  Or you can do your own lit searches</a:t>
            </a:r>
            <a:r>
              <a:rPr lang="en-US" baseline="0" dirty="0" smtClean="0"/>
              <a:t> at the </a:t>
            </a:r>
            <a:r>
              <a:rPr lang="en-US" baseline="0" dirty="0" err="1" smtClean="0"/>
              <a:t>PubMed</a:t>
            </a:r>
            <a:r>
              <a:rPr lang="en-US" baseline="0" dirty="0" smtClean="0"/>
              <a:t> and other websites.</a:t>
            </a:r>
            <a:endParaRPr lang="en-US" dirty="0"/>
          </a:p>
          <a:p>
            <a:r>
              <a:rPr lang="en-US" dirty="0"/>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Busting Myth #3: That it stifles innovation. Actually S fosters disc &amp; </a:t>
            </a:r>
            <a:r>
              <a:rPr lang="en-US" dirty="0" err="1" smtClean="0"/>
              <a:t>inno</a:t>
            </a:r>
            <a:endParaRPr lang="en-US" dirty="0" smtClean="0"/>
          </a:p>
          <a:p>
            <a:endParaRPr lang="en-US" dirty="0" smtClean="0"/>
          </a:p>
          <a:p>
            <a:r>
              <a:rPr lang="en-US" dirty="0" smtClean="0"/>
              <a:t>Science lead us toward more fruitful paths</a:t>
            </a:r>
          </a:p>
          <a:p>
            <a:pPr>
              <a:buFont typeface="Arial" pitchFamily="34" charset="0"/>
              <a:buChar char="•"/>
            </a:pPr>
            <a:r>
              <a:rPr lang="en-US" dirty="0" smtClean="0"/>
              <a:t>From a flat earth into space, </a:t>
            </a:r>
          </a:p>
          <a:p>
            <a:pPr>
              <a:buFont typeface="Arial" pitchFamily="34" charset="0"/>
              <a:buChar char="•"/>
            </a:pPr>
            <a:r>
              <a:rPr lang="en-US" dirty="0" smtClean="0"/>
              <a:t> From the dead end of alchemy to new</a:t>
            </a:r>
            <a:r>
              <a:rPr lang="en-US" baseline="0" dirty="0" smtClean="0"/>
              <a:t> materials and bio-material interactions</a:t>
            </a:r>
          </a:p>
          <a:p>
            <a:pPr>
              <a:buFont typeface="Arial" pitchFamily="34" charset="0"/>
              <a:buChar char="•"/>
            </a:pPr>
            <a:r>
              <a:rPr lang="en-US" baseline="0" dirty="0" smtClean="0"/>
              <a:t>From bleeding out the “bad </a:t>
            </a:r>
            <a:r>
              <a:rPr lang="en-US" baseline="0" dirty="0" err="1" smtClean="0"/>
              <a:t>humours</a:t>
            </a:r>
            <a:r>
              <a:rPr lang="en-US" baseline="0" dirty="0" smtClean="0"/>
              <a:t>” (what really killed George Washington!) to diagnostic tools and therapies that actually </a:t>
            </a:r>
            <a:r>
              <a:rPr lang="en-US" b="1" baseline="0" dirty="0" smtClean="0"/>
              <a:t>work</a:t>
            </a:r>
            <a:r>
              <a:rPr lang="en-US" dirty="0" smtClean="0"/>
              <a:t>.</a:t>
            </a:r>
          </a:p>
          <a:p>
            <a:endParaRPr lang="en-US" baseline="0" dirty="0" smtClean="0"/>
          </a:p>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t>Science brought humanity out of the dark ages, put humans on the moon, improved patient outcomes in fields as diverse and complex as oncology, cardiology and endocrinology.  Now i</a:t>
            </a:r>
            <a:r>
              <a:rPr lang="en-US" baseline="0" dirty="0" smtClean="0"/>
              <a:t>t’s time for patients with wounds to benefit from the growing body of wound care science! </a:t>
            </a:r>
            <a:endParaRPr lang="en-US" dirty="0" smtClean="0"/>
          </a:p>
          <a:p>
            <a:endParaRPr lang="en-US" baseline="0" dirty="0" smtClean="0"/>
          </a:p>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7"/>
            <a:ext cx="3066733" cy="468154"/>
          </a:xfrm>
          <a:prstGeom prst="rect">
            <a:avLst/>
          </a:prstGeom>
          <a:ln/>
        </p:spPr>
        <p:txBody>
          <a:bodyPr lIns="94101" tIns="47050" rIns="94101" bIns="47050"/>
          <a:lstStyle/>
          <a:p>
            <a:fld id="{30ED4825-FECE-4577-BA9F-66E2D47E2465}" type="slidenum">
              <a:rPr lang="en-US"/>
              <a:pPr/>
              <a:t>12</a:t>
            </a:fld>
            <a:endParaRPr lang="en-US"/>
          </a:p>
        </p:txBody>
      </p:sp>
      <p:sp>
        <p:nvSpPr>
          <p:cNvPr id="418818" name="Rectangle 2"/>
          <p:cNvSpPr>
            <a:spLocks noGrp="1" noRot="1" noChangeAspect="1" noChangeArrowheads="1" noTextEdit="1"/>
          </p:cNvSpPr>
          <p:nvPr>
            <p:ph type="sldImg"/>
          </p:nvPr>
        </p:nvSpPr>
        <p:spPr>
          <a:ln/>
        </p:spPr>
      </p:sp>
      <p:sp>
        <p:nvSpPr>
          <p:cNvPr id="418819" name="Rectangle 3"/>
          <p:cNvSpPr>
            <a:spLocks noGrp="1" noChangeArrowheads="1"/>
          </p:cNvSpPr>
          <p:nvPr>
            <p:ph type="body" idx="1"/>
          </p:nvPr>
        </p:nvSpPr>
        <p:spPr/>
        <p:txBody>
          <a:bodyPr/>
          <a:lstStyle/>
          <a:p>
            <a:endParaRPr lang="en-US" dirty="0" smtClean="0"/>
          </a:p>
          <a:p>
            <a:r>
              <a:rPr lang="en-US" dirty="0" smtClean="0"/>
              <a:t>Bust myth # 4 &amp; 5: It doesn’t ignore clinical judgment: As Hippocrates said, it builds on clinical wisdom and by adding genuine knowledge to clinical judgment.</a:t>
            </a:r>
          </a:p>
          <a:p>
            <a:endParaRPr lang="en-US" dirty="0" smtClean="0"/>
          </a:p>
          <a:p>
            <a:r>
              <a:rPr lang="en-US" dirty="0" smtClean="0"/>
              <a:t>Instead</a:t>
            </a:r>
            <a:r>
              <a:rPr lang="en-US" baseline="0" dirty="0" smtClean="0"/>
              <a:t> of the “Tyranny of the RCT”  science frees you to learn the facts and supplement your practice with genuine knowledge!</a:t>
            </a:r>
          </a:p>
          <a:p>
            <a:endParaRPr lang="en-US" dirty="0" smtClean="0"/>
          </a:p>
          <a:p>
            <a:r>
              <a:rPr lang="en-US" dirty="0" smtClean="0"/>
              <a:t>These principles have helped other aspects of medical care: Wound care has a strong and growing foundation of RCTs.</a:t>
            </a:r>
            <a:r>
              <a:rPr lang="en-US" baseline="0" dirty="0" smtClean="0"/>
              <a:t> Wound care patients deserve to benefit from that science!</a:t>
            </a:r>
            <a:r>
              <a:rPr lang="en-US" dirty="0" smtClean="0"/>
              <a:t> Perhaps </a:t>
            </a:r>
            <a:r>
              <a:rPr lang="en-US" dirty="0"/>
              <a:t>it is time to follow his advice</a:t>
            </a:r>
            <a:r>
              <a:rPr lang="en-US" dirty="0" smtClean="0"/>
              <a:t>. </a:t>
            </a:r>
            <a:endParaRPr lang="en-US" dirty="0"/>
          </a:p>
          <a:p>
            <a:r>
              <a:rPr lang="en-US" dirty="0"/>
              <a:t>Those who have done so applying evidence-based wound care protocols or algorithms to supplement their clinical experience have benefited their patients with improved outcomes and fewer complications, while saving money and resources.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en-US" dirty="0" smtClean="0"/>
          </a:p>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t>It frees you from  the real tyranny of untested opinion!</a:t>
            </a:r>
          </a:p>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t>RCTs aren’t tyranny. They free you</a:t>
            </a:r>
            <a:r>
              <a:rPr lang="en-US" baseline="0" dirty="0" smtClean="0"/>
              <a:t> to find out what really works so you don’t have to accept the tyranny of opinions that keep wound care in the dark ages</a:t>
            </a:r>
            <a:r>
              <a:rPr lang="en-US" dirty="0" smtClean="0"/>
              <a:t>. That brings us to busting</a:t>
            </a:r>
            <a:r>
              <a:rPr lang="en-US" baseline="0" dirty="0" smtClean="0"/>
              <a:t> the final myth: that opinion is as strong as RCT Evidence. In fact using RCT evidence improves outcomes.</a:t>
            </a:r>
            <a:r>
              <a:rPr lang="en-US" dirty="0" smtClean="0"/>
              <a:t> </a:t>
            </a:r>
          </a:p>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t>If opinion is as</a:t>
            </a:r>
            <a:r>
              <a:rPr lang="en-US" baseline="0" dirty="0" smtClean="0"/>
              <a:t> strong as relevant RCT evidence in informing care decisions, then WHOSE opinion?</a:t>
            </a:r>
            <a:r>
              <a:rPr lang="en-US" dirty="0" smtClean="0"/>
              <a:t> </a:t>
            </a:r>
          </a:p>
          <a:p>
            <a:r>
              <a:rPr lang="en-US" dirty="0" smtClean="0"/>
              <a:t>Is it the person who talks</a:t>
            </a:r>
            <a:r>
              <a:rPr lang="en-US" baseline="0" dirty="0" smtClean="0"/>
              <a:t> loudest?</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08438" y="8893175"/>
            <a:ext cx="3067050" cy="468313"/>
          </a:xfrm>
          <a:prstGeom prst="rect">
            <a:avLst/>
          </a:prstGeom>
          <a:noFill/>
        </p:spPr>
        <p:txBody>
          <a:bodyPr/>
          <a:lstStyle/>
          <a:p>
            <a:fld id="{D1B77B89-4105-42B6-994B-8F7B25ABB101}" type="slidenum">
              <a:rPr lang="en-US"/>
              <a:pPr/>
              <a:t>14</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r>
              <a:rPr lang="en-US" dirty="0" smtClean="0"/>
              <a:t>To</a:t>
            </a:r>
            <a:r>
              <a:rPr lang="en-US" baseline="0" dirty="0" smtClean="0"/>
              <a:t> avoid shouting matches and recognize the best available evidence for improving patient outcomes, other fields of medicine have established grading systems for strength of evidence that have improved patient outcomes in areas as diverse as cardiology, oncology and dermatology. </a:t>
            </a:r>
          </a:p>
          <a:p>
            <a:r>
              <a:rPr lang="en-US" baseline="0" dirty="0" smtClean="0"/>
              <a:t>Is there any reason why wound care professionals and patients should not reap these benefits too?</a:t>
            </a:r>
          </a:p>
          <a:p>
            <a:r>
              <a:rPr lang="en-US" baseline="0" dirty="0" smtClean="0"/>
              <a:t> </a:t>
            </a:r>
          </a:p>
          <a:p>
            <a:r>
              <a:rPr lang="en-US" baseline="0" dirty="0" smtClean="0"/>
              <a:t> </a:t>
            </a:r>
            <a:r>
              <a:rPr lang="en-US" dirty="0" smtClean="0"/>
              <a:t>RCTs are the</a:t>
            </a:r>
            <a:r>
              <a:rPr lang="en-US" baseline="0" dirty="0" smtClean="0"/>
              <a:t> strongest evidence because randomization limits bias. They require that groups are comparable at baseline.</a:t>
            </a:r>
          </a:p>
          <a:p>
            <a:endParaRPr lang="en-US" baseline="0"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baseline="0" dirty="0" smtClean="0"/>
              <a:t>EBWC is not tyranny, but frees you and your patients from the tyranny of others’ opinions and lets you see clearly what we know and what we don’t know. </a:t>
            </a:r>
            <a:endParaRPr lang="en-US" dirty="0" smtClean="0"/>
          </a:p>
          <a:p>
            <a:endParaRPr lang="en-US" dirty="0" smtClean="0"/>
          </a:p>
          <a:p>
            <a:r>
              <a:rPr lang="en-US" dirty="0" smtClean="0"/>
              <a:t>Yes each patient</a:t>
            </a:r>
            <a:r>
              <a:rPr lang="en-US" baseline="0" dirty="0" smtClean="0"/>
              <a:t> is </a:t>
            </a:r>
            <a:r>
              <a:rPr lang="en-US" dirty="0" smtClean="0"/>
              <a:t>unique and your clinical wisdom is vitally important.</a:t>
            </a:r>
          </a:p>
          <a:p>
            <a:r>
              <a:rPr lang="en-US" dirty="0" smtClean="0"/>
              <a:t>And it only makes sense to supplement your own wisdom with the best available relevant scientific</a:t>
            </a:r>
            <a:r>
              <a:rPr lang="en-US" baseline="0" dirty="0" smtClean="0"/>
              <a:t> knowledg</a:t>
            </a:r>
            <a:r>
              <a:rPr lang="en-US" dirty="0" smtClean="0"/>
              <a:t>e garnered by others!</a:t>
            </a:r>
          </a:p>
          <a:p>
            <a:endParaRPr lang="en-US" dirty="0" smtClean="0"/>
          </a:p>
          <a:p>
            <a:r>
              <a:rPr lang="en-US" dirty="0" smtClean="0"/>
              <a:t>The final fact replacing</a:t>
            </a:r>
            <a:r>
              <a:rPr lang="en-US" baseline="0" dirty="0" smtClean="0"/>
              <a:t> myth is that E supplements one’s own clinical wisdom and experience, it doesn’t replace it .  It adds to your experience the experience of others, and the more RCTs there the less biased  and more truthful it is. It is difficult to imagine why anyone would want to ignore  relevant quality evidence with the potential to improve patient outcomes. </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7"/>
            <a:ext cx="3066733" cy="468154"/>
          </a:xfrm>
          <a:prstGeom prst="rect">
            <a:avLst/>
          </a:prstGeom>
          <a:ln/>
        </p:spPr>
        <p:txBody>
          <a:bodyPr lIns="94101" tIns="47050" rIns="94101" bIns="47050"/>
          <a:lstStyle/>
          <a:p>
            <a:fld id="{2691EA9F-513D-4E26-8831-B08B649F648A}" type="slidenum">
              <a:rPr lang="en-US"/>
              <a:pPr/>
              <a:t>16</a:t>
            </a:fld>
            <a:endParaRPr lang="en-US"/>
          </a:p>
        </p:txBody>
      </p:sp>
      <p:sp>
        <p:nvSpPr>
          <p:cNvPr id="203778" name="Rectangle 2"/>
          <p:cNvSpPr>
            <a:spLocks noGrp="1" noRot="1" noChangeAspect="1" noChangeArrowheads="1" noTextEdit="1"/>
          </p:cNvSpPr>
          <p:nvPr>
            <p:ph type="sldImg"/>
          </p:nvPr>
        </p:nvSpPr>
        <p:spPr>
          <a:xfrm>
            <a:off x="1208088" y="698500"/>
            <a:ext cx="4664075" cy="3498850"/>
          </a:xfrm>
          <a:ln/>
        </p:spPr>
      </p:sp>
      <p:sp>
        <p:nvSpPr>
          <p:cNvPr id="203779" name="Rectangle 3"/>
          <p:cNvSpPr>
            <a:spLocks noGrp="1" noChangeArrowheads="1"/>
          </p:cNvSpPr>
          <p:nvPr>
            <p:ph type="body" idx="1"/>
          </p:nvPr>
        </p:nvSpPr>
        <p:spPr>
          <a:xfrm>
            <a:off x="943610" y="4429580"/>
            <a:ext cx="5189855" cy="4197129"/>
          </a:xfrm>
        </p:spPr>
        <p:txBody>
          <a:bodyPr/>
          <a:lstStyle/>
          <a:p>
            <a:r>
              <a:rPr lang="en-US" dirty="0" smtClean="0"/>
              <a:t>And that brings us to  our second CE objective: Realizing how E Improves WC Outcomes: how you can use evidence to improve your patients’ outcomes. </a:t>
            </a:r>
            <a:r>
              <a:rPr lang="en-US" dirty="0" err="1" smtClean="0"/>
              <a:t>Lia</a:t>
            </a:r>
            <a:r>
              <a:rPr lang="en-US" dirty="0" smtClean="0"/>
              <a:t> van Rijswijk will address this in more depth in concurrent session #38 </a:t>
            </a:r>
            <a:r>
              <a:rPr lang="en-US" baseline="0" dirty="0" smtClean="0"/>
              <a:t> following this session on Barriers to Implementing  EB Practice, so we’ll only lightly touch the surface. </a:t>
            </a:r>
          </a:p>
          <a:p>
            <a:endParaRPr lang="en-US" dirty="0" smtClean="0"/>
          </a:p>
          <a:p>
            <a:r>
              <a:rPr lang="en-US" dirty="0" smtClean="0"/>
              <a:t>Now let’s explore clinical pearls about</a:t>
            </a:r>
            <a:r>
              <a:rPr lang="en-US" baseline="0" dirty="0" smtClean="0"/>
              <a:t> how to </a:t>
            </a:r>
            <a:r>
              <a:rPr lang="en-US" dirty="0" smtClean="0"/>
              <a:t>integrate evidence</a:t>
            </a:r>
            <a:r>
              <a:rPr lang="en-US" baseline="0" dirty="0" smtClean="0"/>
              <a:t> </a:t>
            </a:r>
            <a:r>
              <a:rPr lang="en-US" dirty="0" smtClean="0"/>
              <a:t>into </a:t>
            </a:r>
            <a:r>
              <a:rPr lang="en-US" dirty="0"/>
              <a:t>wound care </a:t>
            </a:r>
            <a:r>
              <a:rPr lang="en-US" dirty="0" smtClean="0"/>
              <a:t>practice, what you can do today to </a:t>
            </a:r>
            <a:r>
              <a:rPr lang="en-US" dirty="0"/>
              <a:t>improve patient care and outcomes that patients want.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p:sp>
      <p:sp>
        <p:nvSpPr>
          <p:cNvPr id="64515" name="Rectangle 3"/>
          <p:cNvSpPr>
            <a:spLocks noGrp="1" noChangeArrowheads="1"/>
          </p:cNvSpPr>
          <p:nvPr>
            <p:ph type="body" idx="1"/>
          </p:nvPr>
        </p:nvSpPr>
        <p:spPr>
          <a:noFill/>
          <a:ln/>
        </p:spPr>
        <p:txBody>
          <a:bodyPr/>
          <a:lstStyle/>
          <a:p>
            <a:r>
              <a:rPr lang="en-US" dirty="0" smtClean="0"/>
              <a:t>Evidence helps us do the right thing…. It does not mean caring for patients and caring for them running in the same circles getting nowhere.</a:t>
            </a:r>
          </a:p>
          <a:p>
            <a:endParaRPr lang="en-US" dirty="0" smtClean="0"/>
          </a:p>
          <a:p>
            <a:r>
              <a:rPr lang="en-US" dirty="0" smtClean="0"/>
              <a:t>Best</a:t>
            </a:r>
            <a:r>
              <a:rPr lang="en-US" baseline="0" dirty="0" smtClean="0"/>
              <a:t> available WC evidence helps us know what “The right thing” is to do and how and when to do it and what kind of patients/wounds it works on.</a:t>
            </a:r>
            <a:endParaRPr lang="en-US" dirty="0" smtClean="0"/>
          </a:p>
          <a:p>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few pearls I can give you here are…</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many of you actually care for real patients with  wounds? Hand! What is your case mix—by etiology?</a:t>
            </a:r>
            <a:r>
              <a:rPr lang="en-US" baseline="0" dirty="0" smtClean="0"/>
              <a:t> How long does it take each to heal in your practice? </a:t>
            </a:r>
            <a:r>
              <a:rPr lang="en-US" dirty="0" smtClean="0"/>
              <a:t>If you don’t know, NOW is the time to Face your dragons and find out! By facing these important challenges, and using EBWC</a:t>
            </a:r>
            <a:r>
              <a:rPr lang="en-US" baseline="0" dirty="0" smtClean="0"/>
              <a:t> to resolve them </a:t>
            </a:r>
            <a:r>
              <a:rPr lang="en-US" dirty="0" smtClean="0"/>
              <a:t>you can win WC success!</a:t>
            </a:r>
          </a:p>
          <a:p>
            <a:endParaRPr lang="en-US" dirty="0" smtClean="0"/>
          </a:p>
          <a:p>
            <a:r>
              <a:rPr lang="en-US" dirty="0" smtClean="0"/>
              <a:t>Did</a:t>
            </a:r>
            <a:r>
              <a:rPr lang="en-US" baseline="0" dirty="0" smtClean="0"/>
              <a:t> you know that it takes a FT VU or PU twice as long as a matched PT one to heal?</a:t>
            </a:r>
            <a:endParaRPr lang="en-US" dirty="0" smtClean="0"/>
          </a:p>
          <a:p>
            <a:endParaRPr lang="en-US" dirty="0" smtClean="0"/>
          </a:p>
          <a:p>
            <a:r>
              <a:rPr lang="en-US" dirty="0" smtClean="0"/>
              <a:t>To do the right thing, you need to really</a:t>
            </a:r>
            <a:r>
              <a:rPr lang="en-US" baseline="0" dirty="0" smtClean="0"/>
              <a:t> know your wound patients. </a:t>
            </a:r>
            <a:endParaRPr lang="en-US" dirty="0" smtClean="0"/>
          </a:p>
          <a:p>
            <a:r>
              <a:rPr lang="en-US" dirty="0" smtClean="0"/>
              <a:t>Take a close look at your practice: What is your case mix? Which ones are the most challenging wounds to heal?  Full-thickness</a:t>
            </a:r>
            <a:r>
              <a:rPr lang="en-US" baseline="0" dirty="0" smtClean="0"/>
              <a:t> PU and VU take twice as long to heal. How can you overcome the barriers to let you heal wounds early before they become FT and take twice the time and resources to heal?</a:t>
            </a:r>
            <a:endParaRPr lang="en-US" dirty="0" smtClean="0"/>
          </a:p>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t>What do the patients really want? </a:t>
            </a:r>
            <a:r>
              <a:rPr lang="en-US" baseline="0" dirty="0" smtClean="0"/>
              <a:t>EB practice is about achieving those goals! </a:t>
            </a:r>
            <a:endParaRPr lang="en-US" dirty="0" smtClean="0"/>
          </a:p>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t>What do you want for your patients? Are your</a:t>
            </a:r>
            <a:r>
              <a:rPr lang="en-US" baseline="0" dirty="0" smtClean="0"/>
              <a:t> goals consistent with those of your patients? </a:t>
            </a:r>
          </a:p>
          <a:p>
            <a:endParaRPr lang="en-US" baseline="0" dirty="0" smtClean="0"/>
          </a:p>
          <a:p>
            <a:r>
              <a:rPr lang="en-US" baseline="0" dirty="0" smtClean="0"/>
              <a:t>If you want your DFU patient to stay off that insensate foot and the patient wants to work all day and dance all night, what do you think they’ll do?  Find common goals that you both agree on to achieve, then use best available evidence to get there. </a:t>
            </a:r>
          </a:p>
          <a:p>
            <a:r>
              <a:rPr lang="en-US" baseline="0" dirty="0" smtClean="0"/>
              <a:t> </a:t>
            </a:r>
            <a:endParaRPr lang="en-US" dirty="0" smtClean="0"/>
          </a:p>
          <a:p>
            <a:r>
              <a:rPr lang="en-US" dirty="0" smtClean="0"/>
              <a:t>How many of you measure wound progress?  Do you know how long it takes each</a:t>
            </a:r>
            <a:r>
              <a:rPr lang="en-US" baseline="0" dirty="0" smtClean="0"/>
              <a:t> major etiology wound in your practice to heal?  How long if it is</a:t>
            </a:r>
            <a:r>
              <a:rPr lang="en-US" dirty="0" smtClean="0"/>
              <a:t> partial-thickness compared to full-thickness?  </a:t>
            </a:r>
          </a:p>
          <a:p>
            <a:r>
              <a:rPr lang="en-US" dirty="0" smtClean="0"/>
              <a:t>Know your results? Do you know the evidence on risk factors for delayed healing for </a:t>
            </a:r>
            <a:r>
              <a:rPr lang="en-US" baseline="0" dirty="0" smtClean="0"/>
              <a:t> each major</a:t>
            </a:r>
            <a:r>
              <a:rPr lang="en-US" dirty="0" smtClean="0"/>
              <a:t> etiology wound to heal</a:t>
            </a:r>
          </a:p>
          <a:p>
            <a:r>
              <a:rPr lang="en-US" dirty="0" smtClean="0"/>
              <a:t>	 in your care? 	 in your institution?   How are you doing relative to other similar professionals in your institution?</a:t>
            </a:r>
          </a:p>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t>Make an EB checklist of things you need to know about every patient in your care!  Wield that checklist to improve outcomes.</a:t>
            </a:r>
          </a:p>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6"/>
            <a:ext cx="3066733" cy="468154"/>
          </a:xfrm>
          <a:prstGeom prst="rect">
            <a:avLst/>
          </a:prstGeom>
          <a:ln/>
        </p:spPr>
        <p:txBody>
          <a:bodyPr lIns="93936" tIns="46968" rIns="93936" bIns="46968"/>
          <a:lstStyle/>
          <a:p>
            <a:fld id="{09D7B780-43CB-4C42-B31B-A9AEC7E721AC}" type="slidenum">
              <a:rPr lang="en-US"/>
              <a:pPr/>
              <a:t>20</a:t>
            </a:fld>
            <a:endParaRPr lang="en-US"/>
          </a:p>
        </p:txBody>
      </p:sp>
      <p:sp>
        <p:nvSpPr>
          <p:cNvPr id="307202" name="Rectangle 2"/>
          <p:cNvSpPr>
            <a:spLocks noGrp="1" noRot="1" noChangeAspect="1" noChangeArrowheads="1" noTextEdit="1"/>
          </p:cNvSpPr>
          <p:nvPr>
            <p:ph type="sldImg"/>
          </p:nvPr>
        </p:nvSpPr>
        <p:spPr>
          <a:xfrm>
            <a:off x="1195388" y="700088"/>
            <a:ext cx="4687887" cy="3514725"/>
          </a:xfrm>
          <a:ln/>
        </p:spPr>
      </p:sp>
      <p:sp>
        <p:nvSpPr>
          <p:cNvPr id="307203" name="Rectangle 3"/>
          <p:cNvSpPr>
            <a:spLocks noGrp="1" noChangeArrowheads="1"/>
          </p:cNvSpPr>
          <p:nvPr>
            <p:ph type="body" idx="1"/>
          </p:nvPr>
        </p:nvSpPr>
        <p:spPr>
          <a:xfrm>
            <a:off x="943610" y="4447461"/>
            <a:ext cx="5189855" cy="4215010"/>
          </a:xfrm>
        </p:spPr>
        <p:txBody>
          <a:bodyPr/>
          <a:lstStyle/>
          <a:p>
            <a:r>
              <a:rPr lang="en-US" dirty="0" smtClean="0"/>
              <a:t>You may</a:t>
            </a:r>
            <a:r>
              <a:rPr lang="en-US" baseline="0" dirty="0" smtClean="0"/>
              <a:t> not be able to diagnose and correct all causes of tissue breakdown alone.</a:t>
            </a:r>
          </a:p>
          <a:p>
            <a:r>
              <a:rPr lang="en-US" baseline="0" dirty="0" smtClean="0"/>
              <a:t>Evidence will help your team reach an accurate diagnosis.</a:t>
            </a:r>
          </a:p>
          <a:p>
            <a:r>
              <a:rPr lang="en-US" dirty="0" smtClean="0"/>
              <a:t>Many </a:t>
            </a:r>
            <a:r>
              <a:rPr lang="en-US" dirty="0"/>
              <a:t>chronic wounds require a multidisciplinary team </a:t>
            </a:r>
            <a:r>
              <a:rPr lang="en-US" dirty="0" smtClean="0"/>
              <a:t>to </a:t>
            </a:r>
            <a:r>
              <a:rPr lang="en-US" dirty="0"/>
              <a:t>diagnose and correct </a:t>
            </a:r>
            <a:r>
              <a:rPr lang="en-US" dirty="0" smtClean="0"/>
              <a:t>wound </a:t>
            </a:r>
            <a:r>
              <a:rPr lang="en-US" dirty="0"/>
              <a:t>cause(s).</a:t>
            </a:r>
          </a:p>
          <a:p>
            <a:r>
              <a:rPr lang="en-US" dirty="0"/>
              <a:t>For example, leg or foot ulcers may require a vascular consult. </a:t>
            </a:r>
          </a:p>
          <a:p>
            <a:r>
              <a:rPr lang="en-US" dirty="0"/>
              <a:t>Pressure ulcers often require a nutritionist on their team.</a:t>
            </a:r>
          </a:p>
          <a:p>
            <a:r>
              <a:rPr lang="en-US" dirty="0"/>
              <a:t>Diabetic foot ulcers require an endocrinology specialist to help control hyperglycemia.</a:t>
            </a:r>
          </a:p>
          <a:p>
            <a:r>
              <a:rPr lang="en-US" dirty="0"/>
              <a:t>Etc.</a:t>
            </a:r>
          </a:p>
          <a:p>
            <a:r>
              <a:rPr lang="en-US" dirty="0"/>
              <a:t>It is important to remember that the patient is on the wound care team as well. </a:t>
            </a:r>
          </a:p>
          <a:p>
            <a:r>
              <a:rPr lang="en-US" dirty="0"/>
              <a:t>Progress can be slow unless the patient participates.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438" y="8893175"/>
            <a:ext cx="3067050" cy="468313"/>
          </a:xfrm>
          <a:prstGeom prst="rect">
            <a:avLst/>
          </a:prstGeom>
          <a:ln/>
        </p:spPr>
        <p:txBody>
          <a:bodyPr/>
          <a:lstStyle/>
          <a:p>
            <a:fld id="{7644262C-B076-40F9-B71C-5088FDC5FCB0}" type="slidenum">
              <a:rPr lang="en-US"/>
              <a:pPr/>
              <a:t>21</a:t>
            </a:fld>
            <a:endParaRPr lang="en-US"/>
          </a:p>
        </p:txBody>
      </p:sp>
      <p:sp>
        <p:nvSpPr>
          <p:cNvPr id="214018" name="Rectangle 2"/>
          <p:cNvSpPr>
            <a:spLocks noGrp="1" noRot="1" noChangeAspect="1" noChangeArrowheads="1" noTextEdit="1"/>
          </p:cNvSpPr>
          <p:nvPr>
            <p:ph type="sldImg"/>
          </p:nvPr>
        </p:nvSpPr>
        <p:spPr>
          <a:xfrm>
            <a:off x="1209675" y="700088"/>
            <a:ext cx="4660900" cy="3495675"/>
          </a:xfrm>
          <a:ln/>
        </p:spPr>
      </p:sp>
      <p:sp>
        <p:nvSpPr>
          <p:cNvPr id="214019" name="Rectangle 3"/>
          <p:cNvSpPr>
            <a:spLocks noGrp="1" noChangeArrowheads="1"/>
          </p:cNvSpPr>
          <p:nvPr>
            <p:ph type="body" idx="1"/>
          </p:nvPr>
        </p:nvSpPr>
        <p:spPr>
          <a:xfrm>
            <a:off x="943610" y="4429650"/>
            <a:ext cx="5189855" cy="4196510"/>
          </a:xfrm>
        </p:spPr>
        <p:txBody>
          <a:bodyPr/>
          <a:lstStyle/>
          <a:p>
            <a:r>
              <a:rPr lang="en-US" dirty="0" smtClean="0"/>
              <a:t>Once you, your team and patient agree on diagnosis and goals of care, the</a:t>
            </a:r>
            <a:r>
              <a:rPr lang="en-US" baseline="0" dirty="0" smtClean="0"/>
              <a:t> evidence will point you to interventions that work to achieve those goals.</a:t>
            </a:r>
          </a:p>
          <a:p>
            <a:r>
              <a:rPr lang="en-US" baseline="0" dirty="0" smtClean="0"/>
              <a:t> </a:t>
            </a:r>
            <a:endParaRPr lang="en-US" dirty="0"/>
          </a:p>
          <a:p>
            <a:r>
              <a:rPr lang="en-US" dirty="0" smtClean="0"/>
              <a:t>An example Action</a:t>
            </a:r>
            <a:r>
              <a:rPr lang="en-US" baseline="0" dirty="0" smtClean="0"/>
              <a:t> Plan to reach wound care goals might be this.  …</a:t>
            </a:r>
          </a:p>
          <a:p>
            <a:r>
              <a:rPr lang="en-US" baseline="0" dirty="0" smtClean="0"/>
              <a:t>To make it evidence based, simply go to the literature or websites or E-B guidelines to find ways to reach each of these goals based on the best available evidence for the type of wound and patient you are working with..</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438" y="8893175"/>
            <a:ext cx="3067050" cy="468313"/>
          </a:xfrm>
          <a:prstGeom prst="rect">
            <a:avLst/>
          </a:prstGeom>
          <a:ln/>
        </p:spPr>
        <p:txBody>
          <a:bodyPr/>
          <a:lstStyle/>
          <a:p>
            <a:fld id="{2800A387-2C17-4473-B877-256D5538A1C9}" type="slidenum">
              <a:rPr lang="en-US"/>
              <a:pPr/>
              <a:t>22</a:t>
            </a:fld>
            <a:endParaRPr lang="en-US"/>
          </a:p>
        </p:txBody>
      </p:sp>
      <p:sp>
        <p:nvSpPr>
          <p:cNvPr id="336898" name="Rectangle 2"/>
          <p:cNvSpPr>
            <a:spLocks noGrp="1" noRot="1" noChangeAspect="1" noChangeArrowheads="1" noTextEdit="1"/>
          </p:cNvSpPr>
          <p:nvPr>
            <p:ph type="sldImg"/>
          </p:nvPr>
        </p:nvSpPr>
        <p:spPr>
          <a:ln/>
        </p:spPr>
      </p:sp>
      <p:sp>
        <p:nvSpPr>
          <p:cNvPr id="336899" name="Rectangle 3"/>
          <p:cNvSpPr>
            <a:spLocks noGrp="1" noChangeArrowheads="1"/>
          </p:cNvSpPr>
          <p:nvPr>
            <p:ph type="body" idx="1"/>
          </p:nvPr>
        </p:nvSpPr>
        <p:spPr/>
        <p:txBody>
          <a:bodyPr/>
          <a:lstStyle/>
          <a:p>
            <a:r>
              <a:rPr lang="en-US" dirty="0" smtClean="0"/>
              <a:t>…or go to the</a:t>
            </a:r>
            <a:r>
              <a:rPr lang="en-US" baseline="0" dirty="0" smtClean="0"/>
              <a:t> AHRQ National Guideline Clearinghouse to find E-B guidelines like those of WHS and others</a:t>
            </a:r>
          </a:p>
          <a:p>
            <a:r>
              <a:rPr lang="en-US" baseline="0" dirty="0" smtClean="0"/>
              <a:t>…or use</a:t>
            </a:r>
            <a:r>
              <a:rPr lang="en-US" dirty="0" smtClean="0"/>
              <a:t> one</a:t>
            </a:r>
            <a:r>
              <a:rPr lang="en-US" baseline="0" dirty="0" smtClean="0"/>
              <a:t> of the AAWC’s</a:t>
            </a:r>
            <a:r>
              <a:rPr lang="en-US" dirty="0" smtClean="0"/>
              <a:t> evidence-based Guidelines of Guidelines,</a:t>
            </a:r>
            <a:r>
              <a:rPr lang="en-US" baseline="0" dirty="0" smtClean="0"/>
              <a:t> where y</a:t>
            </a:r>
            <a:r>
              <a:rPr lang="en-US" dirty="0" smtClean="0"/>
              <a:t>ou can find  content-validated evidence-based recommendations  for venous and pressure ulcer management</a:t>
            </a:r>
            <a:r>
              <a:rPr lang="en-US" baseline="0" dirty="0" smtClean="0"/>
              <a:t> summarized from all related contemporary guidelines.  </a:t>
            </a:r>
          </a:p>
          <a:p>
            <a:r>
              <a:rPr lang="en-US" baseline="0" dirty="0" smtClean="0"/>
              <a:t>Put these relevant E-B recommendations to work improving your patient &amp; wound outcomes by using them on</a:t>
            </a:r>
            <a:r>
              <a:rPr lang="en-US" dirty="0" smtClean="0"/>
              <a:t> your team’s protocols</a:t>
            </a:r>
            <a:r>
              <a:rPr lang="en-US" baseline="0" dirty="0" smtClean="0"/>
              <a:t> and </a:t>
            </a:r>
            <a:r>
              <a:rPr lang="en-US" dirty="0" smtClean="0"/>
              <a:t>checklists .</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make sure the</a:t>
            </a:r>
            <a:r>
              <a:rPr lang="en-US" baseline="0" dirty="0" smtClean="0"/>
              <a:t> QI is System Wide!</a:t>
            </a:r>
          </a:p>
          <a:p>
            <a:r>
              <a:rPr lang="en-US" baseline="0" dirty="0" smtClean="0"/>
              <a:t>So you all get that P4P that’s coming down the road!</a:t>
            </a:r>
          </a:p>
          <a:p>
            <a:endParaRPr lang="en-US" baseline="0" dirty="0" smtClean="0"/>
          </a:p>
          <a:p>
            <a:r>
              <a:rPr lang="en-US" dirty="0" smtClean="0"/>
              <a:t>Quick recap of your second CME goal: (</a:t>
            </a:r>
            <a:r>
              <a:rPr lang="en-US" dirty="0" err="1" smtClean="0"/>
              <a:t>Lia</a:t>
            </a:r>
            <a:r>
              <a:rPr lang="en-US" dirty="0" smtClean="0"/>
              <a:t> van Rijswijk will show you how to do this really well in the next session)</a:t>
            </a:r>
          </a:p>
          <a:p>
            <a:r>
              <a:rPr lang="en-US" dirty="0" smtClean="0"/>
              <a:t>…</a:t>
            </a:r>
          </a:p>
          <a:p>
            <a:r>
              <a:rPr lang="en-US" dirty="0" smtClean="0"/>
              <a:t>And when you document progress you are doubly rewarded:…next slide</a:t>
            </a:r>
          </a:p>
          <a:p>
            <a:endParaRPr lang="en-US" dirty="0" smtClean="0"/>
          </a:p>
          <a:p>
            <a:r>
              <a:rPr lang="en-US" dirty="0" smtClean="0"/>
              <a:t>Extra: you’ve found a</a:t>
            </a:r>
            <a:r>
              <a:rPr lang="en-US" baseline="0" dirty="0" smtClean="0"/>
              <a:t> challenge to focus on, get your 30-second elevator conversations ready for C-Level people in your system CEO, CFO, CMO so they each know WIFM-how aspects of HC system they’re responsible for will improve.  You’ll need them behind your QI initiative for credibility and resources to get the job done.</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7"/>
            <a:ext cx="3066733" cy="468154"/>
          </a:xfrm>
          <a:prstGeom prst="rect">
            <a:avLst/>
          </a:prstGeom>
          <a:ln/>
        </p:spPr>
        <p:txBody>
          <a:bodyPr lIns="94101" tIns="47050" rIns="94101" bIns="47050"/>
          <a:lstStyle/>
          <a:p>
            <a:fld id="{A6258530-1DC9-4BB2-98DD-59B25C75827E}" type="slidenum">
              <a:rPr lang="en-US"/>
              <a:pPr/>
              <a:t>24</a:t>
            </a:fld>
            <a:endParaRPr lang="en-US"/>
          </a:p>
        </p:txBody>
      </p:sp>
      <p:sp>
        <p:nvSpPr>
          <p:cNvPr id="504834" name="Rectangle 2"/>
          <p:cNvSpPr>
            <a:spLocks noGrp="1" noRot="1" noChangeAspect="1" noChangeArrowheads="1" noTextEdit="1"/>
          </p:cNvSpPr>
          <p:nvPr>
            <p:ph type="sldImg"/>
          </p:nvPr>
        </p:nvSpPr>
        <p:spPr>
          <a:ln/>
        </p:spPr>
      </p:sp>
      <p:sp>
        <p:nvSpPr>
          <p:cNvPr id="504835" name="Rectangle 3"/>
          <p:cNvSpPr>
            <a:spLocks noGrp="1" noChangeArrowheads="1"/>
          </p:cNvSpPr>
          <p:nvPr>
            <p:ph type="body" idx="1"/>
          </p:nvPr>
        </p:nvSpPr>
        <p:spPr/>
        <p:txBody>
          <a:bodyPr/>
          <a:lstStyle/>
          <a:p>
            <a:r>
              <a:rPr lang="en-US" dirty="0" smtClean="0"/>
              <a:t>This brings us to the final CME goal: adding</a:t>
            </a:r>
            <a:r>
              <a:rPr lang="en-US" baseline="0" dirty="0" smtClean="0"/>
              <a:t> value to your practice by measuring progress.</a:t>
            </a:r>
          </a:p>
          <a:p>
            <a:r>
              <a:rPr lang="en-US" dirty="0" smtClean="0"/>
              <a:t>Want to stand out in a crowd? Know your outcomes! When you measure patient progress toward the goal, you become one of the happy few who know whether you’re patients are moving forward toward their goals of care—or if not, you learn and correct the action plan early enough to put</a:t>
            </a:r>
            <a:r>
              <a:rPr lang="en-US" baseline="0" dirty="0" smtClean="0"/>
              <a:t> them back on track before disaster happens.</a:t>
            </a:r>
          </a:p>
          <a:p>
            <a:endParaRPr lang="en-US" baseline="0" dirty="0" smtClean="0"/>
          </a:p>
          <a:p>
            <a:r>
              <a:rPr lang="en-US" baseline="0" dirty="0" smtClean="0"/>
              <a:t>First we’ll see how measuring healing progress can improve wound care outcomes.</a:t>
            </a:r>
          </a:p>
          <a:p>
            <a:r>
              <a:rPr lang="en-US" baseline="0" dirty="0" smtClean="0"/>
              <a:t>Then we’ll celebrate successful wound outcomes achieved by those who applied evidence-based protocols of wound care!</a:t>
            </a:r>
            <a:endParaRPr lang="en-US" dirty="0" smtClean="0"/>
          </a:p>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 for this statement was brought to you by </a:t>
            </a:r>
            <a:r>
              <a:rPr lang="en-US" baseline="0" dirty="0" smtClean="0"/>
              <a:t> </a:t>
            </a:r>
            <a:r>
              <a:rPr lang="en-US" dirty="0" smtClean="0"/>
              <a:t>Kurd Margolis &amp; colleagues   in a 74-center RCT</a:t>
            </a:r>
            <a:r>
              <a:rPr lang="en-US" baseline="0" dirty="0" smtClean="0"/>
              <a:t> where clusters of centers were randomized to provide wound care giver feedback on risk factors for delayed healing for 1506 VU and 1810 DU in their care. </a:t>
            </a:r>
          </a:p>
          <a:p>
            <a:endParaRPr lang="en-US" baseline="0" dirty="0" smtClean="0"/>
          </a:p>
          <a:p>
            <a:r>
              <a:rPr lang="en-US" baseline="0" dirty="0" smtClean="0"/>
              <a:t>Providing the caregivers feedback that their patients were not on the path to healing based on 4-week wound area reduction significantly i</a:t>
            </a:r>
            <a:r>
              <a:rPr lang="en-US" dirty="0" smtClean="0"/>
              <a:t>mproved 24-week healing outcomes. </a:t>
            </a:r>
          </a:p>
          <a:p>
            <a:endParaRPr lang="en-US" dirty="0" smtClean="0"/>
          </a:p>
          <a:p>
            <a:r>
              <a:rPr lang="en-US" dirty="0" smtClean="0"/>
              <a:t>When you think about it </a:t>
            </a:r>
            <a:r>
              <a:rPr lang="en-US" dirty="0" err="1" smtClean="0"/>
              <a:t>it</a:t>
            </a:r>
            <a:r>
              <a:rPr lang="en-US" dirty="0" smtClean="0"/>
              <a:t> really just Psych 101: You can’t even learn to bend your elbow without feedback—how can we expect to heal wounds without it?</a:t>
            </a:r>
          </a:p>
          <a:p>
            <a:r>
              <a:rPr lang="en-US" dirty="0" smtClean="0"/>
              <a:t>Knowing patient/client  risk factors and progress  improves healing outcomes.</a:t>
            </a:r>
          </a:p>
          <a:p>
            <a:r>
              <a:rPr lang="en-US" dirty="0" smtClean="0"/>
              <a:t>did an</a:t>
            </a:r>
            <a:r>
              <a:rPr lang="en-US" baseline="0" dirty="0" smtClean="0"/>
              <a:t> large prospective randomized cohort study:</a:t>
            </a:r>
          </a:p>
          <a:p>
            <a:r>
              <a:rPr lang="en-US" b="1" baseline="0" dirty="0" smtClean="0"/>
              <a:t>Methods</a:t>
            </a:r>
          </a:p>
          <a:p>
            <a:r>
              <a:rPr lang="en-US" sz="1200" kern="1200" dirty="0" smtClean="0">
                <a:solidFill>
                  <a:srgbClr val="000000"/>
                </a:solidFill>
                <a:latin typeface="Times New Roman" pitchFamily="18" charset="0"/>
                <a:ea typeface="+mn-ea"/>
                <a:cs typeface="+mn-cs"/>
              </a:rPr>
              <a:t>Existing electronic databases within 74 centers were used to provide one of four kinds of feedback to wound care providers for patients with either a VU (n =1506) or a DFU (n = 1810).  Each center was considered a “cluster” randomly assigned to receive either no prognostic information (20 centers), baseline prognostic information only (19 centers), prognostic information based on 4-week wound area change (17 centers) or prognostic information at both baseline and after 4 weeks of treatment. The educational intervention gave wound care providers a facility-specific printout with the likelihood of healing within 24 weeks for VU or 20 weeks for DFU but no added guidance on clinical treatment of the patient or wound. The baseline prognostic printout included likelihood of ulcer healing based on VU area and duration or DFU area, duration and depth. The 4-week prognostic printout informed providers that the patient had or had not passed a 4-week healing landmark of being at least 70% likely to heal in 20 weeks, as defined by complete epithelization or not requiring a wound dressing for at least 2 weeks. Healing outcomes were analyzed using chi-square analysis, with logistic regression correcting for effects of patient age, gender, initial wound area, duration and, for DFU, depth.</a:t>
            </a:r>
          </a:p>
          <a:p>
            <a:r>
              <a:rPr lang="en-US" sz="1200" kern="1200" dirty="0" smtClean="0">
                <a:solidFill>
                  <a:srgbClr val="000000"/>
                </a:solidFill>
                <a:latin typeface="Times New Roman" pitchFamily="18" charset="0"/>
                <a:ea typeface="+mn-ea"/>
                <a:cs typeface="+mn-cs"/>
              </a:rPr>
              <a:t> </a:t>
            </a:r>
            <a:r>
              <a:rPr lang="en-US" sz="1200" b="1" kern="1200" dirty="0" smtClean="0">
                <a:solidFill>
                  <a:srgbClr val="000000"/>
                </a:solidFill>
                <a:latin typeface="Times New Roman" pitchFamily="18" charset="0"/>
                <a:ea typeface="+mn-ea"/>
                <a:cs typeface="+mn-cs"/>
              </a:rPr>
              <a:t>Results</a:t>
            </a:r>
            <a:r>
              <a:rPr lang="en-US" sz="1200" kern="1200" dirty="0" smtClean="0">
                <a:solidFill>
                  <a:srgbClr val="000000"/>
                </a:solidFill>
                <a:latin typeface="Times New Roman" pitchFamily="18" charset="0"/>
                <a:ea typeface="+mn-ea"/>
                <a:cs typeface="+mn-cs"/>
              </a:rPr>
              <a:t>: </a:t>
            </a:r>
          </a:p>
          <a:p>
            <a:r>
              <a:rPr lang="en-US" sz="1200" kern="1200" dirty="0" smtClean="0">
                <a:solidFill>
                  <a:srgbClr val="000000"/>
                </a:solidFill>
                <a:latin typeface="Times New Roman" pitchFamily="18" charset="0"/>
                <a:ea typeface="+mn-ea"/>
                <a:cs typeface="+mn-cs"/>
              </a:rPr>
              <a:t> Both VU and DFU likelihood of healing by study end improved significantly, even when corrected for age, gender, baseline ulcer area and duration differences on enrollment, DFU patients with wound care providers informed only of healing predictions based on 4-week healing progress were 1.5 times more likely to heal in 20 weeks than those whose providers lacked this information (p &lt; 0.05). No other DFU healing prognosis significantly affected healing improvement. VU patients whose wound care providers knew either baseline or 4-week healing predictions or both were 1.4 times more likely to heal in 24 weeks than those who did not (p&lt; 0.05).  </a:t>
            </a:r>
          </a:p>
          <a:p>
            <a:r>
              <a:rPr lang="en-US" baseline="0" dirty="0" smtClean="0"/>
              <a:t> </a:t>
            </a:r>
            <a:endParaRPr lang="en-US" dirty="0" smtClean="0"/>
          </a:p>
          <a:p>
            <a:r>
              <a:rPr lang="en-US" dirty="0" smtClean="0"/>
              <a:t> </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9101" y="8893955"/>
            <a:ext cx="3066354" cy="467509"/>
          </a:xfrm>
          <a:prstGeom prst="rect">
            <a:avLst/>
          </a:prstGeom>
          <a:ln/>
        </p:spPr>
        <p:txBody>
          <a:bodyPr lIns="93040" tIns="46520" rIns="93040" bIns="46520"/>
          <a:lstStyle/>
          <a:p>
            <a:fld id="{A34C734A-FC6A-42DE-9FD4-2DCE338BCBF4}" type="slidenum">
              <a:rPr lang="en-US"/>
              <a:pPr/>
              <a:t>26</a:t>
            </a:fld>
            <a:endParaRPr lang="en-US"/>
          </a:p>
        </p:txBody>
      </p:sp>
      <p:sp>
        <p:nvSpPr>
          <p:cNvPr id="237570" name="Rectangle 2"/>
          <p:cNvSpPr>
            <a:spLocks noGrp="1" noRot="1" noChangeAspect="1" noChangeArrowheads="1" noTextEdit="1"/>
          </p:cNvSpPr>
          <p:nvPr>
            <p:ph type="sldImg"/>
          </p:nvPr>
        </p:nvSpPr>
        <p:spPr>
          <a:xfrm>
            <a:off x="1198563" y="703263"/>
            <a:ext cx="4681537" cy="3511550"/>
          </a:xfrm>
          <a:ln/>
        </p:spPr>
      </p:sp>
      <p:sp>
        <p:nvSpPr>
          <p:cNvPr id="237571" name="Rectangle 3"/>
          <p:cNvSpPr>
            <a:spLocks noGrp="1" noChangeArrowheads="1"/>
          </p:cNvSpPr>
          <p:nvPr>
            <p:ph type="body" idx="1"/>
          </p:nvPr>
        </p:nvSpPr>
        <p:spPr>
          <a:xfrm>
            <a:off x="944367" y="4447784"/>
            <a:ext cx="5188342" cy="4212416"/>
          </a:xfrm>
        </p:spPr>
        <p:txBody>
          <a:bodyPr/>
          <a:lstStyle/>
          <a:p>
            <a:r>
              <a:rPr lang="en-US" dirty="0" smtClean="0"/>
              <a:t>And when you do measure those results, here</a:t>
            </a:r>
            <a:r>
              <a:rPr lang="en-US" baseline="0" dirty="0" smtClean="0"/>
              <a:t> are benchmarks for</a:t>
            </a:r>
            <a:r>
              <a:rPr lang="en-US" dirty="0" smtClean="0"/>
              <a:t> what can you expect</a:t>
            </a:r>
            <a:r>
              <a:rPr lang="en-US" baseline="0" dirty="0" smtClean="0"/>
              <a:t> when you use EBWC? EBWC heals more VU at lower cost.</a:t>
            </a:r>
          </a:p>
          <a:p>
            <a:r>
              <a:rPr lang="en-US" baseline="0" dirty="0" smtClean="0"/>
              <a:t> </a:t>
            </a:r>
            <a:r>
              <a:rPr lang="en-US" dirty="0" smtClean="0"/>
              <a:t>Kerstein et al. did  a meta-analysis of wound</a:t>
            </a:r>
            <a:r>
              <a:rPr lang="en-US" baseline="0" dirty="0" smtClean="0"/>
              <a:t> care studies reporting healing outcomes for any intervention with &gt; 100 patients. They reported that</a:t>
            </a:r>
            <a:r>
              <a:rPr lang="en-US" dirty="0" smtClean="0"/>
              <a:t> using</a:t>
            </a:r>
            <a:r>
              <a:rPr lang="en-US" baseline="0" dirty="0" smtClean="0"/>
              <a:t> EBWC with compression and a primary HCD, healed more VU than gauze  after only 4 weeks of care and cost less to heal each wound during  12 weeks. </a:t>
            </a:r>
          </a:p>
          <a:p>
            <a:endParaRPr lang="en-US" dirty="0" smtClean="0"/>
          </a:p>
          <a:p>
            <a:r>
              <a:rPr lang="en-US" dirty="0" smtClean="0"/>
              <a:t>e.g. In</a:t>
            </a:r>
            <a:r>
              <a:rPr lang="en-US" baseline="0" dirty="0" smtClean="0"/>
              <a:t> a meta-analysis of controlled studies using compression + dressings and measuring venous ulcer healing for up to 12 weeks, of the 3 VU interventions with measured controlled study outcome evidence on &gt;100 patients each in 2001,  Kerstein and colleagues reported that </a:t>
            </a:r>
            <a:r>
              <a:rPr lang="en-US" dirty="0" smtClean="0"/>
              <a:t>Hydrocolloid dressings provided</a:t>
            </a:r>
            <a:r>
              <a:rPr lang="en-US" baseline="0" dirty="0" smtClean="0"/>
              <a:t> healing advantages (significant at 4 weeks).</a:t>
            </a:r>
          </a:p>
          <a:p>
            <a:r>
              <a:rPr lang="en-US" baseline="0" dirty="0" smtClean="0"/>
              <a:t>Based on a Delphi panel estimating costs of materials and labor, the authors estimated </a:t>
            </a:r>
            <a:r>
              <a:rPr lang="en-US" baseline="0" dirty="0" err="1" smtClean="0"/>
              <a:t>thatHCD</a:t>
            </a:r>
            <a:r>
              <a:rPr lang="en-US" baseline="0" dirty="0" smtClean="0"/>
              <a:t> use saved over $1000 to heal each venous ulcer patient compared to use of gauze. </a:t>
            </a:r>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EB C</a:t>
            </a:r>
            <a:r>
              <a:rPr lang="en-US" baseline="0" dirty="0" smtClean="0"/>
              <a:t> prevents PU. </a:t>
            </a:r>
            <a:r>
              <a:rPr lang="en-US" dirty="0" smtClean="0"/>
              <a:t>After a 6 month baseline of 2</a:t>
            </a:r>
            <a:r>
              <a:rPr lang="en-US" baseline="0" dirty="0" smtClean="0"/>
              <a:t> LTC sites with a PU Incidence of 13%, using an EB protocol with either traditional formulary  at one facility or an EB formulary at the other, Lyder et al. reported significantly reduced PU incidence and St II PU healing time with the general EB protocol with even lower PU incidence and costs of care in the facility that added EB formulary to the EB protocol of care. </a:t>
            </a:r>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Hanson </a:t>
            </a:r>
            <a:r>
              <a:rPr lang="en-US" dirty="0" err="1" smtClean="0"/>
              <a:t>Langemo</a:t>
            </a:r>
            <a:r>
              <a:rPr lang="en-US" baseline="0" dirty="0" smtClean="0"/>
              <a:t> and colleagues taught caregivers EB </a:t>
            </a:r>
            <a:r>
              <a:rPr lang="en-US" baseline="0" dirty="0" smtClean="0"/>
              <a:t>techniques </a:t>
            </a:r>
            <a:r>
              <a:rPr lang="en-US" baseline="0" dirty="0" smtClean="0"/>
              <a:t>to cut PU prevalence by more than half. Measured PU prevalence in a h</a:t>
            </a:r>
            <a:r>
              <a:rPr lang="en-US" dirty="0" smtClean="0"/>
              <a:t>ospital-based home care agency before conducting an evidence –based </a:t>
            </a:r>
            <a:r>
              <a:rPr lang="en-US" dirty="0" err="1" smtClean="0"/>
              <a:t>inservice</a:t>
            </a:r>
            <a:r>
              <a:rPr lang="en-US" dirty="0" smtClean="0"/>
              <a:t> on using the Braden Scale</a:t>
            </a:r>
            <a:r>
              <a:rPr lang="en-US" baseline="0" dirty="0" smtClean="0"/>
              <a:t> and</a:t>
            </a:r>
            <a:r>
              <a:rPr lang="en-US" dirty="0" smtClean="0"/>
              <a:t> PU prevention and met regularly</a:t>
            </a:r>
            <a:r>
              <a:rPr lang="en-US" baseline="0" dirty="0" smtClean="0"/>
              <a:t> with their interagency committee. Prevalence stayed down at prevalence audits at 4, 8 and 18 months after the </a:t>
            </a:r>
            <a:r>
              <a:rPr lang="en-US" baseline="0" dirty="0" err="1" smtClean="0"/>
              <a:t>inservice</a:t>
            </a:r>
            <a:r>
              <a:rPr lang="en-US" baseline="0" dirty="0" smtClean="0"/>
              <a:t>.</a:t>
            </a:r>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Xakellis et al used</a:t>
            </a:r>
            <a:r>
              <a:rPr lang="en-US" baseline="0" dirty="0" smtClean="0"/>
              <a:t> Braden Scale Risk &lt;18 in their LTC settings to focus E-B PU care on the highest – risk patients and focus on each patient’s most important areas of risk. They reduced the incidence of new PU in 6 months from 23% of clients developing a new PU in 6 months before E-B care to 6%  in 6 months after implementing the protocol. </a:t>
            </a:r>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prospective “before and after” study,</a:t>
            </a:r>
            <a:r>
              <a:rPr lang="en-US" baseline="0" dirty="0" smtClean="0"/>
              <a:t> </a:t>
            </a:r>
            <a:r>
              <a:rPr lang="en-US" baseline="0" dirty="0" err="1" smtClean="0"/>
              <a:t>Makai</a:t>
            </a:r>
            <a:r>
              <a:rPr lang="en-US" baseline="0" dirty="0" smtClean="0"/>
              <a:t> et el used an evidence based protocol to reduce PU and resource use.  </a:t>
            </a:r>
            <a:r>
              <a:rPr lang="en-US" dirty="0" smtClean="0"/>
              <a:t>The main change in interventions was an increase from 27% to 45% use of preventive mattresses, resulting in a drop in PU prevalence and incidence, mainly </a:t>
            </a:r>
            <a:r>
              <a:rPr lang="en-US" baseline="0" dirty="0" smtClean="0"/>
              <a:t>due to fewer Grade 2 Pressure Ulcers.</a:t>
            </a:r>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9101" y="8893955"/>
            <a:ext cx="3066354" cy="467509"/>
          </a:xfrm>
          <a:prstGeom prst="rect">
            <a:avLst/>
          </a:prstGeom>
          <a:ln/>
        </p:spPr>
        <p:txBody>
          <a:bodyPr lIns="93040" tIns="46520" rIns="93040" bIns="46520"/>
          <a:lstStyle/>
          <a:p>
            <a:fld id="{A34C734A-FC6A-42DE-9FD4-2DCE338BCBF4}" type="slidenum">
              <a:rPr lang="en-US"/>
              <a:pPr/>
              <a:t>31</a:t>
            </a:fld>
            <a:endParaRPr lang="en-US"/>
          </a:p>
        </p:txBody>
      </p:sp>
      <p:sp>
        <p:nvSpPr>
          <p:cNvPr id="237570" name="Rectangle 2"/>
          <p:cNvSpPr>
            <a:spLocks noGrp="1" noRot="1" noChangeAspect="1" noChangeArrowheads="1" noTextEdit="1"/>
          </p:cNvSpPr>
          <p:nvPr>
            <p:ph type="sldImg"/>
          </p:nvPr>
        </p:nvSpPr>
        <p:spPr>
          <a:xfrm>
            <a:off x="1198563" y="703263"/>
            <a:ext cx="4681537" cy="3511550"/>
          </a:xfrm>
          <a:ln/>
        </p:spPr>
      </p:sp>
      <p:sp>
        <p:nvSpPr>
          <p:cNvPr id="237571" name="Rectangle 3"/>
          <p:cNvSpPr>
            <a:spLocks noGrp="1" noChangeArrowheads="1"/>
          </p:cNvSpPr>
          <p:nvPr>
            <p:ph type="body" idx="1"/>
          </p:nvPr>
        </p:nvSpPr>
        <p:spPr>
          <a:xfrm>
            <a:off x="944367" y="4447784"/>
            <a:ext cx="5188342" cy="4212416"/>
          </a:xfrm>
        </p:spPr>
        <p:txBody>
          <a:bodyPr/>
          <a:lstStyle/>
          <a:p>
            <a:r>
              <a:rPr lang="en-US" dirty="0" smtClean="0"/>
              <a:t>EB care works for healing PU too: In </a:t>
            </a:r>
            <a:r>
              <a:rPr lang="en-US" dirty="0"/>
              <a:t>the same meta-analysis </a:t>
            </a:r>
            <a:r>
              <a:rPr lang="en-US" dirty="0" smtClean="0"/>
              <a:t>by Kerstein </a:t>
            </a:r>
            <a:r>
              <a:rPr lang="en-US" dirty="0"/>
              <a:t>and </a:t>
            </a:r>
            <a:r>
              <a:rPr lang="en-US" dirty="0" smtClean="0"/>
              <a:t>colleagues  </a:t>
            </a:r>
            <a:r>
              <a:rPr lang="en-US" dirty="0"/>
              <a:t>found more </a:t>
            </a:r>
            <a:r>
              <a:rPr lang="en-US" dirty="0" smtClean="0"/>
              <a:t>pressure ulcers </a:t>
            </a:r>
            <a:r>
              <a:rPr lang="en-US" dirty="0"/>
              <a:t>healed </a:t>
            </a:r>
            <a:r>
              <a:rPr lang="en-US" dirty="0" smtClean="0"/>
              <a:t>using  PU protocols </a:t>
            </a:r>
            <a:r>
              <a:rPr lang="en-US" dirty="0"/>
              <a:t>of care including </a:t>
            </a:r>
            <a:r>
              <a:rPr lang="en-US" dirty="0" smtClean="0"/>
              <a:t>one hydrocolloid dressing than </a:t>
            </a:r>
            <a:r>
              <a:rPr lang="en-US" dirty="0"/>
              <a:t>if gauze </a:t>
            </a:r>
            <a:r>
              <a:rPr lang="en-US" dirty="0" smtClean="0"/>
              <a:t>dressings were </a:t>
            </a:r>
            <a:r>
              <a:rPr lang="en-US" dirty="0"/>
              <a:t>used</a:t>
            </a:r>
            <a:r>
              <a:rPr lang="en-US" dirty="0" smtClean="0"/>
              <a:t>. Because the HCDs required only 2-3 dressing</a:t>
            </a:r>
            <a:r>
              <a:rPr lang="en-US" baseline="0" dirty="0" smtClean="0"/>
              <a:t> changes / week and gauze required over 14 </a:t>
            </a:r>
            <a:r>
              <a:rPr lang="en-US" baseline="0" dirty="0" err="1" smtClean="0"/>
              <a:t>dr</a:t>
            </a:r>
            <a:r>
              <a:rPr lang="en-US" baseline="0" dirty="0" smtClean="0"/>
              <a:t> changes /week, using one hydrocolloid dressing cut costs of care by more than 50%.</a:t>
            </a:r>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6"/>
            <a:ext cx="3066733" cy="468154"/>
          </a:xfrm>
          <a:prstGeom prst="rect">
            <a:avLst/>
          </a:prstGeom>
          <a:ln/>
        </p:spPr>
        <p:txBody>
          <a:bodyPr lIns="93936" tIns="46968" rIns="93936" bIns="46968"/>
          <a:lstStyle/>
          <a:p>
            <a:fld id="{475D97FB-642C-490D-93E6-0BD31506A136}" type="slidenum">
              <a:rPr lang="en-US"/>
              <a:pPr/>
              <a:t>32</a:t>
            </a:fld>
            <a:endParaRPr lang="en-US"/>
          </a:p>
        </p:txBody>
      </p:sp>
      <p:sp>
        <p:nvSpPr>
          <p:cNvPr id="517122" name="Rectangle 2"/>
          <p:cNvSpPr>
            <a:spLocks noGrp="1" noRot="1" noChangeAspect="1" noChangeArrowheads="1" noTextEdit="1"/>
          </p:cNvSpPr>
          <p:nvPr>
            <p:ph type="sldImg"/>
          </p:nvPr>
        </p:nvSpPr>
        <p:spPr>
          <a:xfrm>
            <a:off x="1195388" y="700088"/>
            <a:ext cx="4687887" cy="3514725"/>
          </a:xfrm>
          <a:ln/>
        </p:spPr>
      </p:sp>
      <p:sp>
        <p:nvSpPr>
          <p:cNvPr id="517123" name="Rectangle 3"/>
          <p:cNvSpPr>
            <a:spLocks noGrp="1" noChangeArrowheads="1"/>
          </p:cNvSpPr>
          <p:nvPr>
            <p:ph type="body" idx="1"/>
          </p:nvPr>
        </p:nvSpPr>
        <p:spPr>
          <a:xfrm>
            <a:off x="943610" y="4447461"/>
            <a:ext cx="5189855" cy="4215010"/>
          </a:xfrm>
        </p:spPr>
        <p:txBody>
          <a:bodyPr/>
          <a:lstStyle/>
          <a:p>
            <a:r>
              <a:rPr lang="en-US" dirty="0" smtClean="0"/>
              <a:t>For diabetic foot</a:t>
            </a:r>
            <a:r>
              <a:rPr lang="en-US" baseline="0" dirty="0" smtClean="0"/>
              <a:t> ulcers</a:t>
            </a:r>
            <a:r>
              <a:rPr lang="en-US" dirty="0" smtClean="0"/>
              <a:t>, the</a:t>
            </a:r>
            <a:r>
              <a:rPr lang="en-US" baseline="0" dirty="0" smtClean="0"/>
              <a:t> overwhelming evidence supports consistent off-loading.</a:t>
            </a:r>
          </a:p>
          <a:p>
            <a:r>
              <a:rPr lang="en-US" dirty="0" smtClean="0"/>
              <a:t> The </a:t>
            </a:r>
            <a:r>
              <a:rPr lang="en-US" dirty="0"/>
              <a:t>best clinical benchmark for healing results we could find for Wagner grade </a:t>
            </a:r>
            <a:r>
              <a:rPr lang="en-US" dirty="0" smtClean="0"/>
              <a:t>1-2 diabetic </a:t>
            </a:r>
            <a:r>
              <a:rPr lang="en-US" dirty="0"/>
              <a:t>neuropathic ulcer healing were reported by </a:t>
            </a:r>
            <a:r>
              <a:rPr lang="en-US" dirty="0" smtClean="0"/>
              <a:t>Armstrong, </a:t>
            </a:r>
            <a:r>
              <a:rPr lang="en-US" dirty="0" err="1" smtClean="0"/>
              <a:t>Lavery</a:t>
            </a:r>
            <a:r>
              <a:rPr lang="en-US" dirty="0" smtClean="0"/>
              <a:t> and colleagues with 83% </a:t>
            </a:r>
            <a:r>
              <a:rPr lang="en-US" dirty="0"/>
              <a:t>healing in </a:t>
            </a:r>
            <a:r>
              <a:rPr lang="en-US" dirty="0" smtClean="0"/>
              <a:t>12 </a:t>
            </a:r>
            <a:r>
              <a:rPr lang="en-US" dirty="0"/>
              <a:t>weeks or less using standard care with a total contact cast (TCC) </a:t>
            </a:r>
            <a:r>
              <a:rPr lang="en-US" dirty="0" smtClean="0"/>
              <a:t>and moist wound healing dressing </a:t>
            </a:r>
            <a:r>
              <a:rPr lang="en-US" dirty="0"/>
              <a:t>on the ulcer</a:t>
            </a:r>
            <a:r>
              <a:rPr lang="en-US" dirty="0" smtClean="0"/>
              <a:t>. Only 52% healed if patients could remove their off-loading device—no different from all the advanced</a:t>
            </a:r>
            <a:r>
              <a:rPr lang="en-US" baseline="0" dirty="0" smtClean="0"/>
              <a:t> interventions with RCT data.   </a:t>
            </a:r>
            <a:r>
              <a:rPr lang="en-US" baseline="0" dirty="0" err="1" smtClean="0"/>
              <a:t>Frykberg</a:t>
            </a:r>
            <a:r>
              <a:rPr lang="en-US" baseline="0" dirty="0" smtClean="0"/>
              <a:t> et al, just emphasized this point in a supplement to WOUNDS available at this meeting.</a:t>
            </a:r>
            <a:endParaRPr lang="en-US" dirty="0"/>
          </a:p>
          <a:p>
            <a:endParaRPr lang="en-US" dirty="0"/>
          </a:p>
          <a:p>
            <a:r>
              <a:rPr lang="en-US" dirty="0"/>
              <a:t>Platelet </a:t>
            </a:r>
            <a:r>
              <a:rPr lang="en-US" dirty="0" err="1"/>
              <a:t>releasate</a:t>
            </a:r>
            <a:r>
              <a:rPr lang="en-US" dirty="0"/>
              <a:t> reported nearly 60% healed in 20 weeks.</a:t>
            </a:r>
          </a:p>
          <a:p>
            <a:r>
              <a:rPr lang="en-US" dirty="0" err="1"/>
              <a:t>Apligraf</a:t>
            </a:r>
            <a:r>
              <a:rPr lang="en-US" dirty="0"/>
              <a:t> 55% healed in 12 weeks,</a:t>
            </a:r>
          </a:p>
          <a:p>
            <a:r>
              <a:rPr lang="en-US" dirty="0" err="1"/>
              <a:t>Dermagraft</a:t>
            </a:r>
            <a:r>
              <a:rPr lang="en-US" dirty="0"/>
              <a:t> 51% healed in 12 weeks and </a:t>
            </a:r>
          </a:p>
          <a:p>
            <a:r>
              <a:rPr lang="en-US" dirty="0" err="1"/>
              <a:t>Regranex</a:t>
            </a:r>
            <a:r>
              <a:rPr lang="en-US" dirty="0"/>
              <a:t> best reported outcome was 48% healed in 20 weeks.</a:t>
            </a:r>
          </a:p>
          <a:p>
            <a:r>
              <a:rPr lang="en-US" dirty="0" err="1"/>
              <a:t>Hyalofill</a:t>
            </a:r>
            <a:r>
              <a:rPr lang="en-US" dirty="0"/>
              <a:t>® healed 62% of </a:t>
            </a:r>
            <a:r>
              <a:rPr lang="en-US" dirty="0" err="1"/>
              <a:t>recalcitrand</a:t>
            </a:r>
            <a:r>
              <a:rPr lang="en-US" dirty="0"/>
              <a:t> diabetic foot ulcers in 13 weeks. (Small trial only 22 patients. A much larger trial is in progress.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7"/>
            <a:ext cx="3066733" cy="468154"/>
          </a:xfrm>
          <a:prstGeom prst="rect">
            <a:avLst/>
          </a:prstGeom>
          <a:ln/>
        </p:spPr>
        <p:txBody>
          <a:bodyPr lIns="94101" tIns="47050" rIns="94101" bIns="47050"/>
          <a:lstStyle/>
          <a:p>
            <a:fld id="{46154CE7-4A17-4AC8-BE87-B3CA80B9F824}" type="slidenum">
              <a:rPr lang="en-US"/>
              <a:pPr/>
              <a:t>33</a:t>
            </a:fld>
            <a:endParaRPr lang="en-US"/>
          </a:p>
        </p:txBody>
      </p:sp>
      <p:sp>
        <p:nvSpPr>
          <p:cNvPr id="455682" name="Rectangle 2"/>
          <p:cNvSpPr>
            <a:spLocks noGrp="1" noRot="1" noChangeAspect="1" noChangeArrowheads="1" noTextEdit="1"/>
          </p:cNvSpPr>
          <p:nvPr>
            <p:ph type="sldImg"/>
          </p:nvPr>
        </p:nvSpPr>
        <p:spPr>
          <a:xfrm>
            <a:off x="1200150" y="703263"/>
            <a:ext cx="4679950" cy="3509962"/>
          </a:xfrm>
          <a:ln/>
        </p:spPr>
      </p:sp>
      <p:sp>
        <p:nvSpPr>
          <p:cNvPr id="455683" name="Rectangle 3"/>
          <p:cNvSpPr>
            <a:spLocks noGrp="1" noChangeArrowheads="1"/>
          </p:cNvSpPr>
          <p:nvPr>
            <p:ph type="body" idx="1"/>
          </p:nvPr>
        </p:nvSpPr>
        <p:spPr/>
        <p:txBody>
          <a:bodyPr/>
          <a:lstStyle/>
          <a:p>
            <a:r>
              <a:rPr lang="en-US" dirty="0" smtClean="0"/>
              <a:t>In case you’re wondering if these results work in the real world,  they do: for all wounds! </a:t>
            </a:r>
          </a:p>
          <a:p>
            <a:r>
              <a:rPr lang="en-US" dirty="0" smtClean="0"/>
              <a:t>In a cohort of 76 consecutive patients implementing EB protocols of moist wound healing, off-loading </a:t>
            </a:r>
            <a:r>
              <a:rPr lang="en-US" baseline="0" dirty="0" smtClean="0"/>
              <a:t>for PU and DU or compression for VU, WOCNs</a:t>
            </a:r>
            <a:r>
              <a:rPr lang="en-US" dirty="0" smtClean="0"/>
              <a:t> Laura </a:t>
            </a:r>
            <a:r>
              <a:rPr lang="en-US" dirty="0"/>
              <a:t>Kobza and Ann Scheurich reported significantly faster healing times for all types of chronic wounds in their home </a:t>
            </a:r>
            <a:r>
              <a:rPr lang="en-US" dirty="0" smtClean="0"/>
              <a:t>care telemedicine </a:t>
            </a:r>
            <a:r>
              <a:rPr lang="en-US" dirty="0"/>
              <a:t>clients practices while significantly </a:t>
            </a:r>
            <a:r>
              <a:rPr lang="en-US" dirty="0" smtClean="0"/>
              <a:t>reducing costs and </a:t>
            </a:r>
            <a:r>
              <a:rPr lang="en-US" dirty="0"/>
              <a:t>the number of home care visits required to heal each </a:t>
            </a:r>
            <a:r>
              <a:rPr lang="en-US" dirty="0" smtClean="0"/>
              <a:t>wound,</a:t>
            </a:r>
            <a:r>
              <a:rPr lang="en-US" baseline="0" dirty="0" smtClean="0"/>
              <a:t> compared to pre-protocol 120 comparable patients.</a:t>
            </a:r>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7"/>
            <a:ext cx="3066733" cy="468154"/>
          </a:xfrm>
          <a:prstGeom prst="rect">
            <a:avLst/>
          </a:prstGeom>
          <a:ln/>
        </p:spPr>
        <p:txBody>
          <a:bodyPr lIns="94101" tIns="47050" rIns="94101" bIns="47050"/>
          <a:lstStyle/>
          <a:p>
            <a:fld id="{EB2F6578-7E72-486C-B532-95F88A99CDDD}" type="slidenum">
              <a:rPr lang="en-US"/>
              <a:pPr/>
              <a:t>34</a:t>
            </a:fld>
            <a:endParaRPr lang="en-US"/>
          </a:p>
        </p:txBody>
      </p:sp>
      <p:sp>
        <p:nvSpPr>
          <p:cNvPr id="483330" name="Rectangle 2"/>
          <p:cNvSpPr>
            <a:spLocks noGrp="1" noRot="1" noChangeAspect="1" noChangeArrowheads="1" noTextEdit="1"/>
          </p:cNvSpPr>
          <p:nvPr>
            <p:ph type="sldImg"/>
          </p:nvPr>
        </p:nvSpPr>
        <p:spPr>
          <a:ln/>
        </p:spPr>
      </p:sp>
      <p:sp>
        <p:nvSpPr>
          <p:cNvPr id="483331" name="Rectangle 3"/>
          <p:cNvSpPr>
            <a:spLocks noGrp="1" noChangeArrowheads="1"/>
          </p:cNvSpPr>
          <p:nvPr>
            <p:ph type="body" idx="1"/>
          </p:nvPr>
        </p:nvSpPr>
        <p:spPr/>
        <p:txBody>
          <a:bodyPr/>
          <a:lstStyle/>
          <a:p>
            <a:r>
              <a:rPr lang="en-US" dirty="0"/>
              <a:t>Corrine </a:t>
            </a:r>
            <a:r>
              <a:rPr lang="en-US" dirty="0" err="1" smtClean="0"/>
              <a:t>McIsaac</a:t>
            </a:r>
            <a:r>
              <a:rPr lang="en-US" dirty="0" smtClean="0"/>
              <a:t> and her colleagues on the </a:t>
            </a:r>
            <a:r>
              <a:rPr lang="en-US" dirty="0"/>
              <a:t>Nova Scotia provincial wound care committee implemented an adaptation of these same evidence-based </a:t>
            </a:r>
            <a:r>
              <a:rPr lang="en-US" dirty="0" smtClean="0"/>
              <a:t>principles to </a:t>
            </a:r>
            <a:r>
              <a:rPr lang="en-US" dirty="0"/>
              <a:t>improve home wound care healing time by more than 90% while saving more than $3000 per patient healed.</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008705" y="8893297"/>
            <a:ext cx="3066733" cy="468154"/>
          </a:xfrm>
          <a:prstGeom prst="rect">
            <a:avLst/>
          </a:prstGeom>
          <a:ln/>
        </p:spPr>
        <p:txBody>
          <a:bodyPr lIns="94101" tIns="47050" rIns="94101" bIns="47050"/>
          <a:lstStyle/>
          <a:p>
            <a:fld id="{C5890B09-0CC9-4962-81A8-FC3E586DD871}" type="slidenum">
              <a:rPr lang="en-US"/>
              <a:pPr/>
              <a:t>35</a:t>
            </a:fld>
            <a:endParaRPr lang="en-US"/>
          </a:p>
        </p:txBody>
      </p:sp>
      <p:sp>
        <p:nvSpPr>
          <p:cNvPr id="138242" name="Rectangle 2"/>
          <p:cNvSpPr>
            <a:spLocks noGrp="1" noRot="1" noChangeAspect="1" noChangeArrowheads="1" noTextEdit="1"/>
          </p:cNvSpPr>
          <p:nvPr>
            <p:ph type="sldImg"/>
          </p:nvPr>
        </p:nvSpPr>
        <p:spPr>
          <a:xfrm>
            <a:off x="1200150" y="701675"/>
            <a:ext cx="4681538" cy="3511550"/>
          </a:xfrm>
          <a:ln/>
        </p:spPr>
      </p:sp>
      <p:sp>
        <p:nvSpPr>
          <p:cNvPr id="138243" name="Rectangle 3"/>
          <p:cNvSpPr>
            <a:spLocks noGrp="1" noChangeArrowheads="1"/>
          </p:cNvSpPr>
          <p:nvPr>
            <p:ph type="body" idx="1"/>
          </p:nvPr>
        </p:nvSpPr>
        <p:spPr>
          <a:xfrm>
            <a:off x="943610" y="4447461"/>
            <a:ext cx="5189855" cy="4215010"/>
          </a:xfrm>
        </p:spPr>
        <p:txBody>
          <a:bodyPr/>
          <a:lstStyle/>
          <a:p>
            <a:r>
              <a:rPr lang="en-US" sz="1200" kern="1200" dirty="0" smtClean="0">
                <a:solidFill>
                  <a:srgbClr val="000000"/>
                </a:solidFill>
                <a:latin typeface="Times New Roman" pitchFamily="18" charset="0"/>
                <a:ea typeface="+mn-ea"/>
                <a:cs typeface="+mn-cs"/>
              </a:rPr>
              <a:t> So the take home message is that you can achieve winning outcomes based on evidence:</a:t>
            </a:r>
          </a:p>
          <a:p>
            <a:r>
              <a:rPr lang="en-US" sz="1200" kern="1200" dirty="0" smtClean="0">
                <a:solidFill>
                  <a:srgbClr val="000000"/>
                </a:solidFill>
                <a:latin typeface="Times New Roman" pitchFamily="18" charset="0"/>
                <a:ea typeface="+mn-ea"/>
                <a:cs typeface="+mn-cs"/>
              </a:rPr>
              <a:t>Better, more reliable outcomes for both patient and wound.</a:t>
            </a:r>
          </a:p>
          <a:p>
            <a:r>
              <a:rPr lang="en-US" sz="1200" b="1" kern="1200" dirty="0" smtClean="0">
                <a:solidFill>
                  <a:srgbClr val="000000"/>
                </a:solidFill>
                <a:latin typeface="Times New Roman" pitchFamily="18" charset="0"/>
                <a:ea typeface="+mn-ea"/>
                <a:cs typeface="+mn-cs"/>
              </a:rPr>
              <a:t>Don’t believe the myths about E-B practice, free yourself to use relevant facts to get the best results for your patients.</a:t>
            </a:r>
          </a:p>
          <a:p>
            <a:r>
              <a:rPr lang="en-US" sz="1200" kern="1200" dirty="0" smtClean="0">
                <a:solidFill>
                  <a:srgbClr val="000000"/>
                </a:solidFill>
                <a:latin typeface="Times New Roman" pitchFamily="18" charset="0"/>
                <a:ea typeface="+mn-ea"/>
                <a:cs typeface="+mn-cs"/>
              </a:rPr>
              <a:t>As</a:t>
            </a:r>
            <a:r>
              <a:rPr lang="en-US" sz="1200" kern="1200" baseline="0" dirty="0" smtClean="0">
                <a:solidFill>
                  <a:srgbClr val="000000"/>
                </a:solidFill>
                <a:latin typeface="Times New Roman" pitchFamily="18" charset="0"/>
                <a:ea typeface="+mn-ea"/>
                <a:cs typeface="+mn-cs"/>
              </a:rPr>
              <a:t> you watch the results unfold by measuring progress toward the goals of wound care, you will stand on the shoulders of others whose pioneering research reported faster healing and less pain and complications like scarring or infection,  while saving resources to increase your team’s effectiveness in meeting patients’ wound care needs.</a:t>
            </a:r>
            <a:endParaRPr lang="en-US" sz="1200" kern="1200" dirty="0" smtClean="0">
              <a:solidFill>
                <a:srgbClr val="000000"/>
              </a:solidFill>
              <a:latin typeface="Times New Roman" pitchFamily="18" charset="0"/>
              <a:ea typeface="+mn-ea"/>
              <a:cs typeface="+mn-cs"/>
            </a:endParaRPr>
          </a:p>
          <a:p>
            <a:r>
              <a:rPr lang="en-US" sz="1200" kern="1200" dirty="0" smtClean="0">
                <a:solidFill>
                  <a:srgbClr val="000000"/>
                </a:solidFill>
                <a:latin typeface="Times New Roman" pitchFamily="18" charset="0"/>
                <a:ea typeface="+mn-ea"/>
                <a:cs typeface="+mn-cs"/>
              </a:rPr>
              <a:t> </a:t>
            </a:r>
          </a:p>
          <a:p>
            <a:r>
              <a:rPr lang="en-US" sz="1200" kern="1200" dirty="0" smtClean="0">
                <a:solidFill>
                  <a:srgbClr val="000000"/>
                </a:solidFill>
                <a:latin typeface="Times New Roman" pitchFamily="18" charset="0"/>
                <a:ea typeface="+mn-ea"/>
                <a:cs typeface="+mn-cs"/>
              </a:rPr>
              <a:t>1.  Realize the potential of science to improve clinical and patient-oriented wound care outcomes</a:t>
            </a:r>
          </a:p>
          <a:p>
            <a:r>
              <a:rPr lang="en-US" sz="1200" kern="1200" dirty="0" smtClean="0">
                <a:solidFill>
                  <a:srgbClr val="000000"/>
                </a:solidFill>
                <a:latin typeface="Times New Roman" pitchFamily="18" charset="0"/>
                <a:ea typeface="+mn-ea"/>
                <a:cs typeface="+mn-cs"/>
              </a:rPr>
              <a:t> </a:t>
            </a:r>
          </a:p>
          <a:p>
            <a:r>
              <a:rPr lang="en-US" sz="1200" kern="1200" dirty="0" smtClean="0">
                <a:solidFill>
                  <a:srgbClr val="000000"/>
                </a:solidFill>
                <a:latin typeface="Times New Roman" pitchFamily="18" charset="0"/>
                <a:ea typeface="+mn-ea"/>
                <a:cs typeface="+mn-cs"/>
              </a:rPr>
              <a:t>2.  Separate myth from fact about evidence-based wound care</a:t>
            </a:r>
          </a:p>
          <a:p>
            <a:r>
              <a:rPr lang="en-US" sz="1200" kern="1200" dirty="0" smtClean="0">
                <a:solidFill>
                  <a:srgbClr val="000000"/>
                </a:solidFill>
                <a:latin typeface="Times New Roman" pitchFamily="18" charset="0"/>
                <a:ea typeface="+mn-ea"/>
                <a:cs typeface="+mn-cs"/>
              </a:rPr>
              <a:t> </a:t>
            </a:r>
          </a:p>
          <a:p>
            <a:r>
              <a:rPr lang="en-US" sz="1200" kern="1200" dirty="0" smtClean="0">
                <a:solidFill>
                  <a:srgbClr val="000000"/>
                </a:solidFill>
                <a:latin typeface="Times New Roman" pitchFamily="18" charset="0"/>
                <a:ea typeface="+mn-ea"/>
                <a:cs typeface="+mn-cs"/>
              </a:rPr>
              <a:t>3.  Appreciate the value of measuring progress toward each goal of wound care</a:t>
            </a:r>
          </a:p>
          <a:p>
            <a:r>
              <a:rPr lang="en-US" dirty="0" smtClean="0"/>
              <a:t>While </a:t>
            </a:r>
            <a:r>
              <a:rPr lang="en-US" dirty="0"/>
              <a:t>there are obstacles to EB practice, from a practical point of view the benefits outweigh the limitations:</a:t>
            </a:r>
          </a:p>
          <a:p>
            <a:pPr>
              <a:buFontTx/>
              <a:buChar char="•"/>
            </a:pPr>
            <a:r>
              <a:rPr lang="en-US" dirty="0"/>
              <a:t>You derive better, more reliable, safer outcomes for your </a:t>
            </a:r>
            <a:r>
              <a:rPr lang="en-US" dirty="0" smtClean="0"/>
              <a:t>patients at lower cost.</a:t>
            </a:r>
            <a:endParaRPr lang="en-US" dirty="0"/>
          </a:p>
          <a:p>
            <a:pPr>
              <a:buFontTx/>
              <a:buChar char="•"/>
            </a:pPr>
            <a:r>
              <a:rPr lang="en-US" dirty="0"/>
              <a:t>Practitioners or nurses on different shifts will not undo each others' work</a:t>
            </a:r>
          </a:p>
          <a:p>
            <a:pPr>
              <a:buFontTx/>
              <a:buChar char="•"/>
            </a:pPr>
            <a:r>
              <a:rPr lang="en-US" dirty="0"/>
              <a:t>You'll only handle each wound once--heal it fast and prevent recurrence</a:t>
            </a:r>
          </a:p>
          <a:p>
            <a:pPr>
              <a:buFontTx/>
              <a:buChar char="•"/>
            </a:pPr>
            <a:r>
              <a:rPr lang="en-US" dirty="0"/>
              <a:t>Your credibility and respect depends on your ability to get results. Your patients will recommend you as a credible, respectable source of wound or ostomy care</a:t>
            </a:r>
            <a:r>
              <a:rPr lang="en-US" dirty="0" smtClean="0"/>
              <a:t>. The evidence you use and generate will help bring wound care out of the dark ages and earn its</a:t>
            </a:r>
            <a:r>
              <a:rPr lang="en-US" baseline="0" dirty="0" smtClean="0"/>
              <a:t> place among the other EB medical fields.</a:t>
            </a:r>
            <a:endParaRPr lang="en-US" dirty="0"/>
          </a:p>
          <a:p>
            <a:pPr>
              <a:buFontTx/>
              <a:buChar char="•"/>
            </a:pPr>
            <a:r>
              <a:rPr lang="en-US" dirty="0"/>
              <a:t>Reimbursement authorities increasingly base their decisions on treatment modalities that have evidence proving they work, so if you use EBM, you will be more likely to be adequately reimbursed for it</a:t>
            </a:r>
            <a:r>
              <a:rPr lang="en-US" dirty="0" smtClean="0"/>
              <a:t>..and don’t be fooled by cheap care that doesn’t work:  the most expensive intervention</a:t>
            </a:r>
            <a:r>
              <a:rPr lang="en-US" baseline="0" dirty="0" smtClean="0"/>
              <a:t> is one that doesn’t work, no matter how little it costs!</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828800"/>
            <a:ext cx="4229100" cy="411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4229100" cy="411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5150" y="228600"/>
            <a:ext cx="2228850" cy="57134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534150" cy="57134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915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228600" y="1828800"/>
            <a:ext cx="8610600" cy="4113213"/>
          </a:xfrm>
        </p:spPr>
        <p:txBody>
          <a:bodyPr/>
          <a:lstStyle/>
          <a:p>
            <a:pPr lvl="0"/>
            <a:endParaRPr lang="en-US" noProof="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915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828800"/>
            <a:ext cx="4229100" cy="4113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4229100" cy="4113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7630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vl1pPr>
          </a:lstStyle>
          <a:p>
            <a:fld id="{C968790C-D7A7-4CEF-8D98-8FC6AAF36E0E}"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763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vl1pPr>
          </a:lstStyle>
          <a:p>
            <a:fld id="{77F068F6-2368-4770-85E2-700C09D36654}"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39734" y="1981200"/>
            <a:ext cx="3818467" cy="4114800"/>
          </a:xfrm>
        </p:spPr>
        <p:txBody>
          <a:bodyPr/>
          <a:lstStyle/>
          <a:p>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vl1pPr>
          </a:lstStyle>
          <a:p>
            <a:fld id="{69867E7F-6D6E-43D0-8A7E-518804303DF3}" type="slidenum">
              <a:rPr lang="en-US"/>
              <a:pPr/>
              <a:t>‹#›</a:t>
            </a:fld>
            <a:endParaRPr lang="en-US"/>
          </a:p>
        </p:txBody>
      </p:sp>
    </p:spTree>
  </p:cSld>
  <p:clrMapOvr>
    <a:masterClrMapping/>
  </p:clrMapOvr>
  <p:transition>
    <p:cover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75"/>
            </a:gs>
          </a:gsLst>
          <a:path path="rect">
            <a:fillToRect l="100000" t="100000"/>
          </a:path>
        </a:grad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bwMode="auto">
          <a:xfrm>
            <a:off x="228600" y="228600"/>
            <a:ext cx="8915400" cy="1143000"/>
          </a:xfrm>
          <a:prstGeom prst="rect">
            <a:avLst/>
          </a:prstGeom>
          <a:noFill/>
          <a:ln w="9525">
            <a:noFill/>
            <a:round/>
            <a:headEnd/>
            <a:tailEnd/>
          </a:ln>
        </p:spPr>
        <p:txBody>
          <a:bodyPr vert="horz" wrap="square" lIns="92160" tIns="46080" rIns="92160" bIns="46080" numCol="1" anchor="ctr" anchorCtr="0" compatLnSpc="1">
            <a:prstTxWarp prst="textNoShape">
              <a:avLst/>
            </a:prstTxWarp>
          </a:bodyPr>
          <a:lstStyle/>
          <a:p>
            <a:pPr lvl="0"/>
            <a:r>
              <a:rPr lang="en-GB" smtClean="0"/>
              <a:t>Click to edit the title text format</a:t>
            </a:r>
          </a:p>
        </p:txBody>
      </p:sp>
      <p:sp>
        <p:nvSpPr>
          <p:cNvPr id="7171" name="Rectangle 2"/>
          <p:cNvSpPr>
            <a:spLocks noGrp="1" noChangeArrowheads="1"/>
          </p:cNvSpPr>
          <p:nvPr>
            <p:ph type="body" idx="1"/>
          </p:nvPr>
        </p:nvSpPr>
        <p:spPr bwMode="auto">
          <a:xfrm>
            <a:off x="228600" y="1828800"/>
            <a:ext cx="8610600" cy="4113213"/>
          </a:xfrm>
          <a:prstGeom prst="rect">
            <a:avLst/>
          </a:prstGeom>
          <a:noFill/>
          <a:ln w="9525">
            <a:noFill/>
            <a:round/>
            <a:headEnd/>
            <a:tailEnd/>
          </a:ln>
        </p:spPr>
        <p:txBody>
          <a:bodyPr vert="horz" wrap="square" lIns="92160" tIns="46080" rIns="92160" bIns="46080" numCol="1" anchor="t" anchorCtr="0" compatLnSpc="1">
            <a:prstTxWarp prst="textNoShape">
              <a:avLst/>
            </a:prstTxWarp>
          </a:bodyPr>
          <a:lstStyle/>
          <a:p>
            <a:pPr lvl="0"/>
            <a:r>
              <a:rPr lang="en-GB" smtClean="0"/>
              <a:t>Click to edit the outline text format</a:t>
            </a:r>
          </a:p>
          <a:p>
            <a:pPr lvl="1"/>
            <a:r>
              <a:rPr lang="en-GB" smtClean="0"/>
              <a:t>Second Outline Level</a:t>
            </a:r>
          </a:p>
          <a:p>
            <a:pPr lvl="1"/>
            <a:r>
              <a:rPr lang="en-GB" smtClean="0"/>
              <a:t>Third Outline Level</a:t>
            </a:r>
          </a:p>
          <a:p>
            <a:pPr lvl="2"/>
            <a:r>
              <a:rPr lang="en-GB" smtClean="0"/>
              <a:t>Fourth Outline Level</a:t>
            </a:r>
          </a:p>
          <a:p>
            <a:pPr lvl="3"/>
            <a:r>
              <a:rPr lang="en-GB" smtClean="0"/>
              <a:t>Fifth Outline Level</a:t>
            </a:r>
          </a:p>
          <a:p>
            <a:pPr lvl="3"/>
            <a:r>
              <a:rPr lang="en-GB" smtClean="0"/>
              <a:t>Sixth Outline Level</a:t>
            </a:r>
          </a:p>
          <a:p>
            <a:pPr lvl="3"/>
            <a:r>
              <a:rPr lang="en-GB" smtClean="0"/>
              <a:t>Seventh Outline Level</a:t>
            </a:r>
          </a:p>
          <a:p>
            <a:pPr lvl="3"/>
            <a:r>
              <a:rPr lang="en-GB" smtClean="0"/>
              <a:t>Eighth Outline Level</a:t>
            </a:r>
          </a:p>
          <a:p>
            <a:pPr lvl="3"/>
            <a:r>
              <a:rPr lang="en-GB" smtClean="0"/>
              <a:t>Ninth Outline Level</a:t>
            </a:r>
          </a:p>
        </p:txBody>
      </p:sp>
      <p:sp>
        <p:nvSpPr>
          <p:cNvPr id="1028" name="Text Box 4"/>
          <p:cNvSpPr txBox="1">
            <a:spLocks noChangeArrowheads="1"/>
          </p:cNvSpPr>
          <p:nvPr/>
        </p:nvSpPr>
        <p:spPr bwMode="auto">
          <a:xfrm>
            <a:off x="8748713" y="6400800"/>
            <a:ext cx="184150" cy="457200"/>
          </a:xfrm>
          <a:prstGeom prst="rect">
            <a:avLst/>
          </a:prstGeom>
          <a:noFill/>
          <a:ln w="9525">
            <a:noFill/>
            <a:round/>
            <a:headEnd/>
            <a:tailEnd/>
          </a:ln>
          <a:effectLst/>
        </p:spPr>
        <p:txBody>
          <a:bodyPr wrap="none"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9" r:id="rId14"/>
    <p:sldLayoutId id="2147483740" r:id="rId15"/>
    <p:sldLayoutId id="2147483741" r:id="rId16"/>
  </p:sldLayoutIdLst>
  <p:txStyles>
    <p:titleStyle>
      <a:lvl1pPr algn="ctr" defTabSz="457200" rtl="0" eaLnBrk="0" fontAlgn="base" hangingPunct="0">
        <a:spcBef>
          <a:spcPct val="0"/>
        </a:spcBef>
        <a:spcAft>
          <a:spcPct val="0"/>
        </a:spcAft>
        <a:buClr>
          <a:srgbClr val="FFFF00"/>
        </a:buClr>
        <a:buSzPct val="100000"/>
        <a:buFont typeface="Arial" charset="0"/>
        <a:defRPr sz="3600">
          <a:solidFill>
            <a:srgbClr val="FFFF00"/>
          </a:solidFill>
          <a:latin typeface="+mj-lt"/>
          <a:ea typeface="+mj-ea"/>
          <a:cs typeface="+mj-cs"/>
        </a:defRPr>
      </a:lvl1pPr>
      <a:lvl2pPr algn="ctr" defTabSz="457200" rtl="0" eaLnBrk="0" fontAlgn="base" hangingPunct="0">
        <a:spcBef>
          <a:spcPct val="0"/>
        </a:spcBef>
        <a:spcAft>
          <a:spcPct val="0"/>
        </a:spcAft>
        <a:buClr>
          <a:srgbClr val="FFFF00"/>
        </a:buClr>
        <a:buSzPct val="100000"/>
        <a:buFont typeface="Arial" charset="0"/>
        <a:defRPr sz="3600">
          <a:solidFill>
            <a:srgbClr val="FFFF00"/>
          </a:solidFill>
          <a:effectLst>
            <a:outerShdw blurRad="38100" dist="38100" dir="2700000" algn="tl">
              <a:srgbClr val="000000"/>
            </a:outerShdw>
          </a:effectLst>
          <a:latin typeface="Arial" charset="0"/>
          <a:cs typeface="Lucida Sans Unicode" pitchFamily="34" charset="0"/>
        </a:defRPr>
      </a:lvl2pPr>
      <a:lvl3pPr algn="ctr" defTabSz="457200" rtl="0" eaLnBrk="0" fontAlgn="base" hangingPunct="0">
        <a:spcBef>
          <a:spcPct val="0"/>
        </a:spcBef>
        <a:spcAft>
          <a:spcPct val="0"/>
        </a:spcAft>
        <a:buClr>
          <a:srgbClr val="FFFF00"/>
        </a:buClr>
        <a:buSzPct val="100000"/>
        <a:buFont typeface="Arial" charset="0"/>
        <a:defRPr sz="3600">
          <a:solidFill>
            <a:srgbClr val="FFFF00"/>
          </a:solidFill>
          <a:effectLst>
            <a:outerShdw blurRad="38100" dist="38100" dir="2700000" algn="tl">
              <a:srgbClr val="000000"/>
            </a:outerShdw>
          </a:effectLst>
          <a:latin typeface="Arial" charset="0"/>
          <a:cs typeface="Lucida Sans Unicode" pitchFamily="34" charset="0"/>
        </a:defRPr>
      </a:lvl3pPr>
      <a:lvl4pPr algn="ctr" defTabSz="457200" rtl="0" eaLnBrk="0" fontAlgn="base" hangingPunct="0">
        <a:spcBef>
          <a:spcPct val="0"/>
        </a:spcBef>
        <a:spcAft>
          <a:spcPct val="0"/>
        </a:spcAft>
        <a:buClr>
          <a:srgbClr val="FFFF00"/>
        </a:buClr>
        <a:buSzPct val="100000"/>
        <a:buFont typeface="Arial" charset="0"/>
        <a:defRPr sz="3600">
          <a:solidFill>
            <a:srgbClr val="FFFF00"/>
          </a:solidFill>
          <a:effectLst>
            <a:outerShdw blurRad="38100" dist="38100" dir="2700000" algn="tl">
              <a:srgbClr val="000000"/>
            </a:outerShdw>
          </a:effectLst>
          <a:latin typeface="Arial" charset="0"/>
          <a:cs typeface="Lucida Sans Unicode" pitchFamily="34" charset="0"/>
        </a:defRPr>
      </a:lvl4pPr>
      <a:lvl5pPr algn="ctr" defTabSz="457200" rtl="0" eaLnBrk="0" fontAlgn="base" hangingPunct="0">
        <a:spcBef>
          <a:spcPct val="0"/>
        </a:spcBef>
        <a:spcAft>
          <a:spcPct val="0"/>
        </a:spcAft>
        <a:buClr>
          <a:srgbClr val="FFFF00"/>
        </a:buClr>
        <a:buSzPct val="100000"/>
        <a:buFont typeface="Arial" charset="0"/>
        <a:defRPr sz="3600">
          <a:solidFill>
            <a:srgbClr val="FFFF00"/>
          </a:solidFill>
          <a:effectLst>
            <a:outerShdw blurRad="38100" dist="38100" dir="2700000" algn="tl">
              <a:srgbClr val="000000"/>
            </a:outerShdw>
          </a:effectLst>
          <a:latin typeface="Arial" charset="0"/>
          <a:cs typeface="Lucida Sans Unicode" pitchFamily="34" charset="0"/>
        </a:defRPr>
      </a:lvl5pPr>
      <a:lvl6pPr marL="457200" algn="ctr" defTabSz="457200" rtl="0" eaLnBrk="0" fontAlgn="base" hangingPunct="0">
        <a:lnSpc>
          <a:spcPct val="76000"/>
        </a:lnSpc>
        <a:spcBef>
          <a:spcPct val="0"/>
        </a:spcBef>
        <a:spcAft>
          <a:spcPct val="0"/>
        </a:spcAft>
        <a:buClr>
          <a:srgbClr val="FFFF00"/>
        </a:buClr>
        <a:buSzPct val="100000"/>
        <a:buFont typeface="Arial" charset="0"/>
        <a:defRPr sz="4400" b="1">
          <a:solidFill>
            <a:srgbClr val="FFFF00"/>
          </a:solidFill>
          <a:effectLst>
            <a:outerShdw blurRad="38100" dist="38100" dir="2700000" algn="tl">
              <a:srgbClr val="000000"/>
            </a:outerShdw>
          </a:effectLst>
          <a:latin typeface="Arial" charset="0"/>
          <a:cs typeface="Lucida Sans Unicode" pitchFamily="34" charset="0"/>
        </a:defRPr>
      </a:lvl6pPr>
      <a:lvl7pPr marL="914400" algn="ctr" defTabSz="457200" rtl="0" eaLnBrk="0" fontAlgn="base" hangingPunct="0">
        <a:lnSpc>
          <a:spcPct val="76000"/>
        </a:lnSpc>
        <a:spcBef>
          <a:spcPct val="0"/>
        </a:spcBef>
        <a:spcAft>
          <a:spcPct val="0"/>
        </a:spcAft>
        <a:buClr>
          <a:srgbClr val="FFFF00"/>
        </a:buClr>
        <a:buSzPct val="100000"/>
        <a:buFont typeface="Arial" charset="0"/>
        <a:defRPr sz="4400" b="1">
          <a:solidFill>
            <a:srgbClr val="FFFF00"/>
          </a:solidFill>
          <a:effectLst>
            <a:outerShdw blurRad="38100" dist="38100" dir="2700000" algn="tl">
              <a:srgbClr val="000000"/>
            </a:outerShdw>
          </a:effectLst>
          <a:latin typeface="Arial" charset="0"/>
          <a:cs typeface="Lucida Sans Unicode" pitchFamily="34" charset="0"/>
        </a:defRPr>
      </a:lvl7pPr>
      <a:lvl8pPr marL="1371600" algn="ctr" defTabSz="457200" rtl="0" eaLnBrk="0" fontAlgn="base" hangingPunct="0">
        <a:lnSpc>
          <a:spcPct val="76000"/>
        </a:lnSpc>
        <a:spcBef>
          <a:spcPct val="0"/>
        </a:spcBef>
        <a:spcAft>
          <a:spcPct val="0"/>
        </a:spcAft>
        <a:buClr>
          <a:srgbClr val="FFFF00"/>
        </a:buClr>
        <a:buSzPct val="100000"/>
        <a:buFont typeface="Arial" charset="0"/>
        <a:defRPr sz="4400" b="1">
          <a:solidFill>
            <a:srgbClr val="FFFF00"/>
          </a:solidFill>
          <a:effectLst>
            <a:outerShdw blurRad="38100" dist="38100" dir="2700000" algn="tl">
              <a:srgbClr val="000000"/>
            </a:outerShdw>
          </a:effectLst>
          <a:latin typeface="Arial" charset="0"/>
          <a:cs typeface="Lucida Sans Unicode" pitchFamily="34" charset="0"/>
        </a:defRPr>
      </a:lvl8pPr>
      <a:lvl9pPr marL="1828800" algn="ctr" defTabSz="457200" rtl="0" eaLnBrk="0" fontAlgn="base" hangingPunct="0">
        <a:lnSpc>
          <a:spcPct val="76000"/>
        </a:lnSpc>
        <a:spcBef>
          <a:spcPct val="0"/>
        </a:spcBef>
        <a:spcAft>
          <a:spcPct val="0"/>
        </a:spcAft>
        <a:buClr>
          <a:srgbClr val="FFFF00"/>
        </a:buClr>
        <a:buSzPct val="100000"/>
        <a:buFont typeface="Arial" charset="0"/>
        <a:defRPr sz="4400" b="1">
          <a:solidFill>
            <a:srgbClr val="FFFF00"/>
          </a:solidFill>
          <a:effectLst>
            <a:outerShdw blurRad="38100" dist="38100" dir="2700000" algn="tl">
              <a:srgbClr val="000000"/>
            </a:outerShdw>
          </a:effectLst>
          <a:latin typeface="Arial" charset="0"/>
          <a:cs typeface="Lucida Sans Unicode" pitchFamily="34" charset="0"/>
        </a:defRPr>
      </a:lvl9pPr>
    </p:titleStyle>
    <p:bodyStyle>
      <a:lvl1pPr marL="374650" indent="-374650" algn="l" defTabSz="457200" rtl="0" eaLnBrk="0" fontAlgn="base" hangingPunct="0">
        <a:spcBef>
          <a:spcPts val="800"/>
        </a:spcBef>
        <a:spcAft>
          <a:spcPct val="0"/>
        </a:spcAft>
        <a:buClr>
          <a:srgbClr val="F6FC04"/>
        </a:buClr>
        <a:buFont typeface="Wingdings" pitchFamily="2" charset="2"/>
        <a:buChar char="Ø"/>
        <a:defRPr sz="3200">
          <a:solidFill>
            <a:srgbClr val="FFFFFF"/>
          </a:solidFill>
          <a:latin typeface="+mn-lt"/>
          <a:ea typeface="+mn-ea"/>
          <a:cs typeface="+mn-cs"/>
        </a:defRPr>
      </a:lvl1pPr>
      <a:lvl2pPr marL="946150" indent="-379413" algn="l" defTabSz="457200" rtl="0" eaLnBrk="0" fontAlgn="base" hangingPunct="0">
        <a:spcBef>
          <a:spcPts val="700"/>
        </a:spcBef>
        <a:spcAft>
          <a:spcPct val="0"/>
        </a:spcAft>
        <a:buClr>
          <a:srgbClr val="FFFF00"/>
        </a:buClr>
        <a:buFont typeface="Wingdings" pitchFamily="2" charset="2"/>
        <a:buChar char="ü"/>
        <a:defRPr sz="2800">
          <a:solidFill>
            <a:srgbClr val="FFFFFF"/>
          </a:solidFill>
          <a:latin typeface="+mn-lt"/>
          <a:cs typeface="+mn-cs"/>
        </a:defRPr>
      </a:lvl2pPr>
      <a:lvl3pPr marL="1517650" indent="-374650" algn="l" defTabSz="457200" rtl="0" eaLnBrk="0" fontAlgn="base" hangingPunct="0">
        <a:spcBef>
          <a:spcPts val="600"/>
        </a:spcBef>
        <a:spcAft>
          <a:spcPct val="0"/>
        </a:spcAft>
        <a:buClr>
          <a:srgbClr val="F6FC04"/>
        </a:buClr>
        <a:buFont typeface="Wingdings" pitchFamily="2" charset="2"/>
        <a:buChar char="q"/>
        <a:defRPr sz="2400">
          <a:solidFill>
            <a:srgbClr val="FFFFFF"/>
          </a:solidFill>
          <a:latin typeface="+mn-lt"/>
          <a:cs typeface="+mn-cs"/>
        </a:defRPr>
      </a:lvl3pPr>
      <a:lvl4pPr marL="1993900" indent="-282575" algn="l" defTabSz="457200" rtl="0" eaLnBrk="0" fontAlgn="base" hangingPunct="0">
        <a:spcBef>
          <a:spcPts val="500"/>
        </a:spcBef>
        <a:spcAft>
          <a:spcPct val="0"/>
        </a:spcAft>
        <a:buClr>
          <a:srgbClr val="FFFF00"/>
        </a:buClr>
        <a:buFont typeface="Wingdings" pitchFamily="2" charset="2"/>
        <a:buChar char="Ø"/>
        <a:defRPr sz="2000">
          <a:solidFill>
            <a:srgbClr val="FFFFFF"/>
          </a:solidFill>
          <a:latin typeface="+mn-lt"/>
          <a:cs typeface="+mn-cs"/>
        </a:defRPr>
      </a:lvl4pPr>
      <a:lvl5pPr marL="2470150" indent="-280988" algn="l" defTabSz="457200" rtl="0" eaLnBrk="0" fontAlgn="base" hangingPunct="0">
        <a:spcBef>
          <a:spcPts val="500"/>
        </a:spcBef>
        <a:spcAft>
          <a:spcPct val="0"/>
        </a:spcAft>
        <a:buClr>
          <a:srgbClr val="FFFF00"/>
        </a:buClr>
        <a:buFont typeface="Wingdings" pitchFamily="2" charset="2"/>
        <a:buChar char="Ø"/>
        <a:defRPr sz="2000">
          <a:solidFill>
            <a:srgbClr val="FFFFFF"/>
          </a:solidFill>
          <a:latin typeface="+mn-lt"/>
          <a:cs typeface="+mn-cs"/>
        </a:defRPr>
      </a:lvl5pPr>
      <a:lvl6pPr marL="2927350" indent="-280988" algn="l" defTabSz="457200" rtl="0" eaLnBrk="0" fontAlgn="base" hangingPunct="0">
        <a:spcBef>
          <a:spcPts val="500"/>
        </a:spcBef>
        <a:spcAft>
          <a:spcPct val="0"/>
        </a:spcAft>
        <a:buClr>
          <a:srgbClr val="FFFF00"/>
        </a:buClr>
        <a:buFont typeface="Wingdings" pitchFamily="2" charset="2"/>
        <a:buChar char="Ø"/>
        <a:defRPr sz="2000">
          <a:solidFill>
            <a:srgbClr val="FFFFFF"/>
          </a:solidFill>
          <a:latin typeface="+mn-lt"/>
          <a:cs typeface="+mn-cs"/>
        </a:defRPr>
      </a:lvl6pPr>
      <a:lvl7pPr marL="3384550" indent="-280988" algn="l" defTabSz="457200" rtl="0" eaLnBrk="0" fontAlgn="base" hangingPunct="0">
        <a:spcBef>
          <a:spcPts val="500"/>
        </a:spcBef>
        <a:spcAft>
          <a:spcPct val="0"/>
        </a:spcAft>
        <a:buClr>
          <a:srgbClr val="FFFF00"/>
        </a:buClr>
        <a:buFont typeface="Wingdings" pitchFamily="2" charset="2"/>
        <a:buChar char="Ø"/>
        <a:defRPr sz="2000">
          <a:solidFill>
            <a:srgbClr val="FFFFFF"/>
          </a:solidFill>
          <a:latin typeface="+mn-lt"/>
          <a:cs typeface="+mn-cs"/>
        </a:defRPr>
      </a:lvl7pPr>
      <a:lvl8pPr marL="3841750" indent="-280988" algn="l" defTabSz="457200" rtl="0" eaLnBrk="0" fontAlgn="base" hangingPunct="0">
        <a:spcBef>
          <a:spcPts val="500"/>
        </a:spcBef>
        <a:spcAft>
          <a:spcPct val="0"/>
        </a:spcAft>
        <a:buClr>
          <a:srgbClr val="FFFF00"/>
        </a:buClr>
        <a:buFont typeface="Wingdings" pitchFamily="2" charset="2"/>
        <a:buChar char="Ø"/>
        <a:defRPr sz="2000">
          <a:solidFill>
            <a:srgbClr val="FFFFFF"/>
          </a:solidFill>
          <a:latin typeface="+mn-lt"/>
          <a:cs typeface="+mn-cs"/>
        </a:defRPr>
      </a:lvl8pPr>
      <a:lvl9pPr marL="4298950" indent="-280988" algn="l" defTabSz="457200" rtl="0" eaLnBrk="0" fontAlgn="base" hangingPunct="0">
        <a:spcBef>
          <a:spcPts val="500"/>
        </a:spcBef>
        <a:spcAft>
          <a:spcPct val="0"/>
        </a:spcAft>
        <a:buClr>
          <a:srgbClr val="FFFF00"/>
        </a:buClr>
        <a:buFont typeface="Wingdings" pitchFamily="2" charset="2"/>
        <a:buChar char="Ø"/>
        <a:defRPr sz="2000">
          <a:solidFill>
            <a:srgbClr val="FFFF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vmlDrawing" Target="../drawings/vmlDrawing1.vml"/><Relationship Id="rId5" Type="http://schemas.openxmlformats.org/officeDocument/2006/relationships/image" Target="../media/image4.jpe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5.xml"/><Relationship Id="rId1" Type="http://schemas.openxmlformats.org/officeDocument/2006/relationships/vmlDrawing" Target="../drawings/vmlDrawing4.vml"/><Relationship Id="rId5" Type="http://schemas.openxmlformats.org/officeDocument/2006/relationships/image" Target="../media/image22.png"/><Relationship Id="rId4"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image" Target="../media/image27.jpeg"/><Relationship Id="rId5" Type="http://schemas.openxmlformats.org/officeDocument/2006/relationships/chart" Target="../charts/chart7.xml"/><Relationship Id="rId4" Type="http://schemas.openxmlformats.org/officeDocument/2006/relationships/oleObject" Target="../embeddings/Microsoft_Office_Word_97_-_2003_Document1.doc"/></Relationships>
</file>

<file path=ppt/slides/_rels/slide3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533400" y="548385"/>
            <a:ext cx="7848600" cy="3786379"/>
          </a:xfrm>
        </p:spPr>
        <p:txBody>
          <a:bodyPr>
            <a:sp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6000" dirty="0" smtClean="0"/>
              <a:t>Science: Freedom to Advance Wound Care</a:t>
            </a:r>
            <a:r>
              <a:rPr lang="en-GB" sz="6000" dirty="0" smtClean="0"/>
              <a:t/>
            </a:r>
            <a:br>
              <a:rPr lang="en-GB" sz="6000" dirty="0" smtClean="0"/>
            </a:br>
            <a:r>
              <a:rPr lang="en-GB" sz="4000" dirty="0" smtClean="0"/>
              <a:t/>
            </a:r>
            <a:br>
              <a:rPr lang="en-GB" sz="4000" dirty="0" smtClean="0"/>
            </a:br>
            <a:r>
              <a:rPr lang="en-GB" sz="4000" dirty="0" smtClean="0"/>
              <a:t>John </a:t>
            </a:r>
            <a:r>
              <a:rPr lang="en-GB" sz="4000" dirty="0" err="1" smtClean="0"/>
              <a:t>Boswick</a:t>
            </a:r>
            <a:r>
              <a:rPr lang="en-GB" sz="4000" dirty="0" smtClean="0"/>
              <a:t> Memorial Lecture</a:t>
            </a:r>
            <a:br>
              <a:rPr lang="en-GB" sz="4000" dirty="0" smtClean="0"/>
            </a:br>
            <a:r>
              <a:rPr lang="en-GB" sz="4000" dirty="0" smtClean="0"/>
              <a:t>SAWC/WHS, April 16, 2011</a:t>
            </a:r>
            <a:endParaRPr lang="en-GB" sz="5400" b="1" dirty="0" smtClean="0"/>
          </a:p>
        </p:txBody>
      </p:sp>
      <p:sp>
        <p:nvSpPr>
          <p:cNvPr id="9219" name="Rectangle 2"/>
          <p:cNvSpPr>
            <a:spLocks noGrp="1" noChangeArrowheads="1"/>
          </p:cNvSpPr>
          <p:nvPr>
            <p:ph idx="1"/>
          </p:nvPr>
        </p:nvSpPr>
        <p:spPr>
          <a:xfrm>
            <a:off x="228600" y="4876800"/>
            <a:ext cx="8569325" cy="1816609"/>
          </a:xfrm>
        </p:spPr>
        <p:txBody>
          <a:bodyPr>
            <a:spAutoFit/>
          </a:bodyPr>
          <a:lstStyle/>
          <a:p>
            <a:pPr algn="ctr">
              <a:spcBef>
                <a:spcPct val="0"/>
              </a:spcBef>
              <a:buClr>
                <a:srgbClr val="EAEAEA"/>
              </a:buClr>
              <a:buSzPct val="70000"/>
              <a:buFont typeface="Arial"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800" dirty="0" smtClean="0">
                <a:solidFill>
                  <a:srgbClr val="EAEAEA"/>
                </a:solidFill>
              </a:rPr>
              <a:t> Laura Bolton, </a:t>
            </a:r>
            <a:r>
              <a:rPr lang="en-GB" sz="2800" dirty="0" err="1" smtClean="0">
                <a:solidFill>
                  <a:srgbClr val="EAEAEA"/>
                </a:solidFill>
              </a:rPr>
              <a:t>Ph.D</a:t>
            </a:r>
            <a:r>
              <a:rPr lang="en-GB" sz="2800" dirty="0" smtClean="0">
                <a:solidFill>
                  <a:srgbClr val="EAEAEA"/>
                </a:solidFill>
              </a:rPr>
              <a:t>, Adjunct Assoc. Professor </a:t>
            </a:r>
          </a:p>
          <a:p>
            <a:pPr algn="ctr">
              <a:spcBef>
                <a:spcPct val="0"/>
              </a:spcBef>
              <a:buClr>
                <a:srgbClr val="EAEAEA"/>
              </a:buClr>
              <a:buSzPct val="70000"/>
              <a:buFont typeface="Arial"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800" dirty="0" smtClean="0">
                <a:solidFill>
                  <a:srgbClr val="EAEAEA"/>
                </a:solidFill>
              </a:rPr>
              <a:t>Department of Surgery (Engineering) RWJUMS</a:t>
            </a:r>
          </a:p>
          <a:p>
            <a:pPr algn="ctr">
              <a:spcBef>
                <a:spcPct val="0"/>
              </a:spcBef>
              <a:buClr>
                <a:srgbClr val="EAEAEA"/>
              </a:buClr>
              <a:buSzPct val="70000"/>
              <a:buFont typeface="Arial"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800" dirty="0" smtClean="0">
                <a:solidFill>
                  <a:srgbClr val="EAEAEA"/>
                </a:solidFill>
              </a:rPr>
              <a:t>New Brunswick, NJ, USA</a:t>
            </a:r>
          </a:p>
          <a:p>
            <a:pPr algn="ctr">
              <a:spcBef>
                <a:spcPct val="0"/>
              </a:spcBef>
              <a:buClr>
                <a:srgbClr val="EAEAEA"/>
              </a:buClr>
              <a:buSzPct val="70000"/>
              <a:buFont typeface="Arial"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800" dirty="0" smtClean="0">
                <a:solidFill>
                  <a:srgbClr val="EAEAEA"/>
                </a:solidFill>
              </a:rPr>
              <a:t>President, </a:t>
            </a:r>
            <a:r>
              <a:rPr lang="en-GB" sz="2800" dirty="0" err="1" smtClean="0">
                <a:solidFill>
                  <a:srgbClr val="EAEAEA"/>
                </a:solidFill>
              </a:rPr>
              <a:t>BoltonSCI</a:t>
            </a:r>
            <a:r>
              <a:rPr lang="en-GB" sz="2800" dirty="0" smtClean="0">
                <a:solidFill>
                  <a:srgbClr val="EAEAEA"/>
                </a:solidFill>
              </a:rPr>
              <a:t>, LLC</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a:xfrm>
            <a:off x="468313" y="534988"/>
            <a:ext cx="8382000" cy="1031875"/>
          </a:xfrm>
        </p:spPr>
        <p:txBody>
          <a:bodyPr lIns="0" tIns="0" rIns="0" bIns="0">
            <a:spAutoFit/>
          </a:bodyPr>
          <a:lstStyle/>
          <a:p>
            <a:pPr>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t>Objectives</a:t>
            </a:r>
            <a:br>
              <a:rPr lang="en-GB" dirty="0" smtClean="0"/>
            </a:br>
            <a:r>
              <a:rPr lang="en-GB" dirty="0" smtClean="0"/>
              <a:t>Participants will be able to...</a:t>
            </a:r>
          </a:p>
        </p:txBody>
      </p:sp>
      <p:sp>
        <p:nvSpPr>
          <p:cNvPr id="10243" name="Rectangle 2"/>
          <p:cNvSpPr>
            <a:spLocks noGrp="1" noChangeArrowheads="1"/>
          </p:cNvSpPr>
          <p:nvPr>
            <p:ph idx="1"/>
          </p:nvPr>
        </p:nvSpPr>
        <p:spPr>
          <a:xfrm>
            <a:off x="228600" y="2133600"/>
            <a:ext cx="8534400" cy="4349909"/>
          </a:xfrm>
        </p:spPr>
        <p:txBody>
          <a:bodyPr wrap="square" lIns="0" tIns="0" rIns="0" bIns="0">
            <a:spAutoFit/>
          </a:bodyPr>
          <a:lstStyle/>
          <a:p>
            <a:r>
              <a:rPr lang="en-US" dirty="0" smtClean="0"/>
              <a:t>Separate fact from fiction about evidence-based wound care</a:t>
            </a:r>
          </a:p>
          <a:p>
            <a:pPr>
              <a:buNone/>
            </a:pPr>
            <a:endParaRPr lang="en-US" dirty="0" smtClean="0"/>
          </a:p>
          <a:p>
            <a:r>
              <a:rPr lang="en-US" dirty="0" smtClean="0"/>
              <a:t>Realize how science improves wound care outcomes</a:t>
            </a:r>
          </a:p>
          <a:p>
            <a:pPr>
              <a:buNone/>
            </a:pPr>
            <a:endParaRPr lang="en-US" dirty="0" smtClean="0"/>
          </a:p>
          <a:p>
            <a:r>
              <a:rPr lang="en-US" dirty="0" smtClean="0"/>
              <a:t>Appreciate value of reporting progress  toward patient  and wound goals</a:t>
            </a:r>
            <a:endParaRPr lang="en-US"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915400" cy="6629400"/>
          </a:xfrm>
        </p:spPr>
        <p:txBody>
          <a:bodyPr/>
          <a:lstStyle/>
          <a:p>
            <a:r>
              <a:rPr lang="en-US" dirty="0" smtClean="0"/>
              <a:t>When I first met John </a:t>
            </a:r>
            <a:r>
              <a:rPr lang="en-US" dirty="0" err="1" smtClean="0"/>
              <a:t>Boswick</a:t>
            </a:r>
            <a:r>
              <a:rPr lang="en-US" dirty="0" smtClean="0"/>
              <a:t>…</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Randomized clinical trials convinced him.</a:t>
            </a:r>
            <a:br>
              <a:rPr lang="en-US" dirty="0" smtClean="0"/>
            </a:br>
            <a:endParaRPr lang="en-US" dirty="0"/>
          </a:p>
        </p:txBody>
      </p:sp>
      <p:pic>
        <p:nvPicPr>
          <p:cNvPr id="3" name="Picture 2" descr="slide Dr"/>
          <p:cNvPicPr>
            <a:picLocks noChangeAspect="1" noChangeArrowheads="1"/>
          </p:cNvPicPr>
          <p:nvPr/>
        </p:nvPicPr>
        <p:blipFill>
          <a:blip r:embed="rId3" cstate="print"/>
          <a:srcRect l="16260" t="9756" r="8943" b="17073"/>
          <a:stretch>
            <a:fillRect/>
          </a:stretch>
        </p:blipFill>
        <p:spPr bwMode="auto">
          <a:xfrm>
            <a:off x="2819400" y="1143000"/>
            <a:ext cx="3466817" cy="452222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915400" cy="762000"/>
          </a:xfrm>
        </p:spPr>
        <p:txBody>
          <a:bodyPr/>
          <a:lstStyle/>
          <a:p>
            <a:r>
              <a:rPr lang="en-US" sz="4800" dirty="0" smtClean="0"/>
              <a:t>Evidence Based Wound Care</a:t>
            </a:r>
            <a:endParaRPr lang="en-US" sz="4800" dirty="0"/>
          </a:p>
        </p:txBody>
      </p:sp>
      <p:graphicFrame>
        <p:nvGraphicFramePr>
          <p:cNvPr id="9" name="Content Placeholder 8"/>
          <p:cNvGraphicFramePr>
            <a:graphicFrameLocks noGrp="1"/>
          </p:cNvGraphicFramePr>
          <p:nvPr>
            <p:ph sz="half" idx="1"/>
          </p:nvPr>
        </p:nvGraphicFramePr>
        <p:xfrm>
          <a:off x="228600" y="2667000"/>
          <a:ext cx="8763000" cy="3840480"/>
        </p:xfrm>
        <a:graphic>
          <a:graphicData uri="http://schemas.openxmlformats.org/drawingml/2006/table">
            <a:tbl>
              <a:tblPr firstRow="1" bandRow="1">
                <a:tableStyleId>{5C22544A-7EE6-4342-B048-85BDC9FD1C3A}</a:tableStyleId>
              </a:tblPr>
              <a:tblGrid>
                <a:gridCol w="4265177"/>
                <a:gridCol w="4497823"/>
              </a:tblGrid>
              <a:tr h="548640">
                <a:tc>
                  <a:txBody>
                    <a:bodyPr/>
                    <a:lstStyle/>
                    <a:p>
                      <a:pPr algn="ctr"/>
                      <a:r>
                        <a:rPr lang="en-US" sz="2800" b="1" dirty="0" smtClean="0">
                          <a:solidFill>
                            <a:schemeClr val="tx1"/>
                          </a:solidFill>
                        </a:rPr>
                        <a:t>FICTION</a:t>
                      </a:r>
                      <a:endParaRPr lang="en-US" sz="2800" b="1" dirty="0">
                        <a:solidFill>
                          <a:schemeClr val="tx1"/>
                        </a:solidFill>
                      </a:endParaRPr>
                    </a:p>
                  </a:txBody>
                  <a:tcPr/>
                </a:tc>
                <a:tc>
                  <a:txBody>
                    <a:bodyPr/>
                    <a:lstStyle/>
                    <a:p>
                      <a:pPr algn="ctr"/>
                      <a:r>
                        <a:rPr lang="en-US" sz="2800" b="1" dirty="0" smtClean="0">
                          <a:solidFill>
                            <a:schemeClr val="tx1"/>
                          </a:solidFill>
                        </a:rPr>
                        <a:t>FACT</a:t>
                      </a:r>
                      <a:endParaRPr lang="en-US" sz="2800" b="1" dirty="0">
                        <a:solidFill>
                          <a:schemeClr val="tx1"/>
                        </a:solidFill>
                      </a:endParaRPr>
                    </a:p>
                  </a:txBody>
                  <a:tcPr/>
                </a:tc>
              </a:tr>
              <a:tr h="5486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t>Ignores individual patient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t>Patient oriented</a:t>
                      </a:r>
                    </a:p>
                  </a:txBody>
                  <a:tcPr/>
                </a:tc>
              </a:tr>
              <a:tr h="5486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t>Not enough science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t>&gt;5000 RCTs</a:t>
                      </a:r>
                      <a:r>
                        <a:rPr lang="en-US" sz="2800" baseline="0" dirty="0" smtClean="0"/>
                        <a:t>+</a:t>
                      </a:r>
                      <a:r>
                        <a:rPr lang="en-US" sz="2800" dirty="0" smtClean="0"/>
                        <a:t> RCT</a:t>
                      </a:r>
                      <a:r>
                        <a:rPr lang="en-US" sz="2800" baseline="0" dirty="0" smtClean="0"/>
                        <a:t> reviews</a:t>
                      </a:r>
                      <a:endParaRPr lang="en-US" sz="2800" dirty="0" smtClean="0"/>
                    </a:p>
                  </a:txBody>
                  <a:tcPr/>
                </a:tc>
              </a:tr>
              <a:tr h="5486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t>Stifles</a:t>
                      </a:r>
                      <a:r>
                        <a:rPr lang="en-US" sz="2800" baseline="0" dirty="0" smtClean="0"/>
                        <a:t> innovation</a:t>
                      </a:r>
                      <a:endParaRPr lang="en-US" sz="28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t>Science speeds innovation</a:t>
                      </a:r>
                    </a:p>
                  </a:txBody>
                  <a:tcPr/>
                </a:tc>
              </a:tr>
              <a:tr h="5486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t>Ignores clinical judgment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t>Builds on clinical wisdom</a:t>
                      </a:r>
                    </a:p>
                  </a:txBody>
                  <a:tcPr/>
                </a:tc>
              </a:tr>
              <a:tr h="548640">
                <a:tc>
                  <a:txBody>
                    <a:bodyPr/>
                    <a:lstStyle/>
                    <a:p>
                      <a:r>
                        <a:rPr lang="en-US" sz="2800" dirty="0" smtClean="0"/>
                        <a:t>Tyranny of the RCT</a:t>
                      </a:r>
                      <a:endParaRPr lang="en-US" sz="2800" dirty="0"/>
                    </a:p>
                  </a:txBody>
                  <a:tcPr/>
                </a:tc>
                <a:tc>
                  <a:txBody>
                    <a:bodyPr/>
                    <a:lstStyle/>
                    <a:p>
                      <a:r>
                        <a:rPr lang="en-US" sz="2800" dirty="0" smtClean="0"/>
                        <a:t>Freedom to learn facts</a:t>
                      </a:r>
                      <a:endParaRPr lang="en-US" sz="2800" dirty="0"/>
                    </a:p>
                  </a:txBody>
                  <a:tcPr/>
                </a:tc>
              </a:tr>
              <a:tr h="548640">
                <a:tc>
                  <a:txBody>
                    <a:bodyPr/>
                    <a:lstStyle/>
                    <a:p>
                      <a:r>
                        <a:rPr lang="en-US" sz="2800" dirty="0" smtClean="0"/>
                        <a:t>Opinion is best</a:t>
                      </a:r>
                      <a:endParaRPr lang="en-US" sz="2800" dirty="0"/>
                    </a:p>
                  </a:txBody>
                  <a:tcPr/>
                </a:tc>
                <a:tc>
                  <a:txBody>
                    <a:bodyPr/>
                    <a:lstStyle/>
                    <a:p>
                      <a:r>
                        <a:rPr lang="en-US" sz="2800" dirty="0" smtClean="0"/>
                        <a:t>Best evidence gets results</a:t>
                      </a:r>
                      <a:endParaRPr lang="en-US" sz="2800" dirty="0"/>
                    </a:p>
                  </a:txBody>
                  <a:tcPr/>
                </a:tc>
              </a:tr>
            </a:tbl>
          </a:graphicData>
        </a:graphic>
      </p:graphicFrame>
      <p:pic>
        <p:nvPicPr>
          <p:cNvPr id="175106" name="Picture 2" descr="http://t2.gstatic.com/images?q=tbn:ANd9GcSTg3uVxVbx2er2ybDQYoIN3cEng24d4iIdE734Q7wkyr2SSPC0"/>
          <p:cNvPicPr>
            <a:picLocks noChangeAspect="1" noChangeArrowheads="1"/>
          </p:cNvPicPr>
          <p:nvPr/>
        </p:nvPicPr>
        <p:blipFill>
          <a:blip r:embed="rId3" cstate="print"/>
          <a:srcRect/>
          <a:stretch>
            <a:fillRect/>
          </a:stretch>
        </p:blipFill>
        <p:spPr bwMode="auto">
          <a:xfrm>
            <a:off x="3124200" y="990600"/>
            <a:ext cx="3276600" cy="147957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677863" y="228600"/>
            <a:ext cx="7856537" cy="1752600"/>
          </a:xfrm>
        </p:spPr>
        <p:txBody>
          <a:bodyPr/>
          <a:lstStyle/>
          <a:p>
            <a:r>
              <a:rPr lang="en-US" dirty="0" smtClean="0"/>
              <a:t>FACT</a:t>
            </a:r>
            <a:br>
              <a:rPr lang="en-US" dirty="0" smtClean="0"/>
            </a:br>
            <a:r>
              <a:rPr lang="en-US" dirty="0" smtClean="0"/>
              <a:t>EB Wound Care Is Patient-Oriented</a:t>
            </a:r>
            <a:r>
              <a:rPr lang="en-US" baseline="30000" dirty="0" smtClean="0"/>
              <a:t>1</a:t>
            </a:r>
            <a:endParaRPr lang="en-US" dirty="0"/>
          </a:p>
        </p:txBody>
      </p:sp>
      <p:sp>
        <p:nvSpPr>
          <p:cNvPr id="122883" name="Rectangle 3"/>
          <p:cNvSpPr>
            <a:spLocks noGrp="1" noChangeArrowheads="1"/>
          </p:cNvSpPr>
          <p:nvPr>
            <p:ph type="body" sz="half" idx="1"/>
          </p:nvPr>
        </p:nvSpPr>
        <p:spPr>
          <a:xfrm>
            <a:off x="228600" y="2362200"/>
            <a:ext cx="4259263" cy="3810000"/>
          </a:xfrm>
        </p:spPr>
        <p:txBody>
          <a:bodyPr/>
          <a:lstStyle/>
          <a:p>
            <a:pPr algn="ctr">
              <a:buFontTx/>
              <a:buNone/>
            </a:pPr>
            <a:r>
              <a:rPr lang="en-US" u="sng" dirty="0"/>
              <a:t>Traditional</a:t>
            </a:r>
          </a:p>
          <a:p>
            <a:endParaRPr lang="en-US" u="sng" dirty="0"/>
          </a:p>
          <a:p>
            <a:r>
              <a:rPr lang="en-US" dirty="0" smtClean="0"/>
              <a:t>Clinician oriented </a:t>
            </a:r>
          </a:p>
          <a:p>
            <a:r>
              <a:rPr lang="en-US" dirty="0" smtClean="0"/>
              <a:t>Focus </a:t>
            </a:r>
            <a:r>
              <a:rPr lang="en-US" dirty="0"/>
              <a:t>on practice</a:t>
            </a:r>
          </a:p>
          <a:p>
            <a:r>
              <a:rPr lang="en-US" dirty="0"/>
              <a:t>Parental approach</a:t>
            </a:r>
          </a:p>
          <a:p>
            <a:r>
              <a:rPr lang="en-US" dirty="0" smtClean="0"/>
              <a:t>Expert </a:t>
            </a:r>
            <a:r>
              <a:rPr lang="en-US" dirty="0"/>
              <a:t>opinion-based</a:t>
            </a:r>
          </a:p>
        </p:txBody>
      </p:sp>
      <p:sp>
        <p:nvSpPr>
          <p:cNvPr id="122884" name="Rectangle 4"/>
          <p:cNvSpPr>
            <a:spLocks noGrp="1" noChangeArrowheads="1"/>
          </p:cNvSpPr>
          <p:nvPr>
            <p:ph type="body" sz="half" idx="2"/>
          </p:nvPr>
        </p:nvSpPr>
        <p:spPr>
          <a:xfrm>
            <a:off x="4953000" y="2362200"/>
            <a:ext cx="4038600" cy="3810000"/>
          </a:xfrm>
        </p:spPr>
        <p:txBody>
          <a:bodyPr/>
          <a:lstStyle/>
          <a:p>
            <a:pPr algn="ctr">
              <a:buFontTx/>
              <a:buNone/>
            </a:pPr>
            <a:r>
              <a:rPr lang="en-US" u="sng" dirty="0"/>
              <a:t>Evidence-Based</a:t>
            </a:r>
          </a:p>
          <a:p>
            <a:pPr algn="ctr">
              <a:buFontTx/>
              <a:buNone/>
            </a:pPr>
            <a:endParaRPr lang="en-US" u="sng" dirty="0"/>
          </a:p>
          <a:p>
            <a:r>
              <a:rPr lang="en-US" dirty="0" smtClean="0"/>
              <a:t>Patient oriented</a:t>
            </a:r>
          </a:p>
          <a:p>
            <a:r>
              <a:rPr lang="en-US" dirty="0" smtClean="0"/>
              <a:t>Focus </a:t>
            </a:r>
            <a:r>
              <a:rPr lang="en-US" dirty="0"/>
              <a:t>on outcomes</a:t>
            </a:r>
          </a:p>
          <a:p>
            <a:r>
              <a:rPr lang="en-US" dirty="0"/>
              <a:t>Informed decision</a:t>
            </a:r>
          </a:p>
          <a:p>
            <a:r>
              <a:rPr lang="en-US" dirty="0" smtClean="0"/>
              <a:t>Science-based</a:t>
            </a:r>
            <a:endParaRPr lang="en-US" u="sng" dirty="0"/>
          </a:p>
        </p:txBody>
      </p:sp>
      <p:sp>
        <p:nvSpPr>
          <p:cNvPr id="122885" name="Text Box 5"/>
          <p:cNvSpPr txBox="1">
            <a:spLocks noChangeArrowheads="1"/>
          </p:cNvSpPr>
          <p:nvPr/>
        </p:nvSpPr>
        <p:spPr bwMode="auto">
          <a:xfrm>
            <a:off x="141288" y="6096000"/>
            <a:ext cx="9065174" cy="369973"/>
          </a:xfrm>
          <a:prstGeom prst="rect">
            <a:avLst/>
          </a:prstGeom>
          <a:noFill/>
          <a:ln w="9525">
            <a:noFill/>
            <a:miter lim="800000"/>
            <a:headEnd/>
            <a:tailEnd/>
          </a:ln>
          <a:effectLst/>
        </p:spPr>
        <p:txBody>
          <a:bodyPr wrap="none">
            <a:spAutoFit/>
          </a:bodyPr>
          <a:lstStyle/>
          <a:p>
            <a:pPr algn="l"/>
            <a:r>
              <a:rPr lang="en-US" sz="2200" baseline="30000" dirty="0">
                <a:solidFill>
                  <a:srgbClr val="0BE4F5"/>
                </a:solidFill>
                <a:effectLst>
                  <a:outerShdw blurRad="38100" dist="38100" dir="2700000" algn="tl">
                    <a:srgbClr val="000000"/>
                  </a:outerShdw>
                </a:effectLst>
                <a:latin typeface="Times New Roman" pitchFamily="18" charset="0"/>
              </a:rPr>
              <a:t>1 </a:t>
            </a:r>
            <a:r>
              <a:rPr lang="en-US" sz="2200" dirty="0" err="1">
                <a:solidFill>
                  <a:srgbClr val="0BE4F5"/>
                </a:solidFill>
                <a:effectLst>
                  <a:outerShdw blurRad="38100" dist="38100" dir="2700000" algn="tl">
                    <a:srgbClr val="000000"/>
                  </a:outerShdw>
                </a:effectLst>
              </a:rPr>
              <a:t>Jaeschke</a:t>
            </a:r>
            <a:r>
              <a:rPr lang="en-US" sz="2200" dirty="0">
                <a:solidFill>
                  <a:srgbClr val="0BE4F5"/>
                </a:solidFill>
                <a:effectLst>
                  <a:outerShdw blurRad="38100" dist="38100" dir="2700000" algn="tl">
                    <a:srgbClr val="000000"/>
                  </a:outerShdw>
                </a:effectLst>
              </a:rPr>
              <a:t> R, </a:t>
            </a:r>
            <a:r>
              <a:rPr lang="en-US" sz="2200" dirty="0" err="1">
                <a:solidFill>
                  <a:srgbClr val="0BE4F5"/>
                </a:solidFill>
                <a:effectLst>
                  <a:outerShdw blurRad="38100" dist="38100" dir="2700000" algn="tl">
                    <a:srgbClr val="000000"/>
                  </a:outerShdw>
                </a:effectLst>
              </a:rPr>
              <a:t>Guyatt</a:t>
            </a:r>
            <a:r>
              <a:rPr lang="en-US" sz="2200" dirty="0">
                <a:solidFill>
                  <a:srgbClr val="0BE4F5"/>
                </a:solidFill>
                <a:effectLst>
                  <a:outerShdw blurRad="38100" dist="38100" dir="2700000" algn="tl">
                    <a:srgbClr val="000000"/>
                  </a:outerShdw>
                </a:effectLst>
              </a:rPr>
              <a:t> GH, Meade M. </a:t>
            </a:r>
            <a:r>
              <a:rPr lang="en-US" sz="2200" i="1" dirty="0">
                <a:solidFill>
                  <a:srgbClr val="0BE4F5"/>
                </a:solidFill>
                <a:effectLst>
                  <a:outerShdw blurRad="38100" dist="38100" dir="2700000" algn="tl">
                    <a:srgbClr val="000000"/>
                  </a:outerShdw>
                </a:effectLst>
              </a:rPr>
              <a:t>Adv Wound Care</a:t>
            </a:r>
            <a:r>
              <a:rPr lang="en-US" sz="2200" dirty="0">
                <a:solidFill>
                  <a:srgbClr val="0BE4F5"/>
                </a:solidFill>
                <a:effectLst>
                  <a:outerShdw blurRad="38100" dist="38100" dir="2700000" algn="tl">
                    <a:srgbClr val="000000"/>
                  </a:outerShdw>
                </a:effectLst>
              </a:rPr>
              <a:t>  1999; 11(5):214</a:t>
            </a:r>
            <a:endParaRPr lang="en-US" sz="2200" baseline="30000" dirty="0">
              <a:solidFill>
                <a:srgbClr val="0BE4F5"/>
              </a:solidFill>
              <a:effectLst>
                <a:outerShdw blurRad="38100" dist="38100" dir="2700000" algn="tl">
                  <a:srgbClr val="000000"/>
                </a:outerShdw>
              </a:effectLst>
              <a:latin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81000" y="0"/>
            <a:ext cx="8763000" cy="1143000"/>
          </a:xfrm>
        </p:spPr>
        <p:txBody>
          <a:bodyPr/>
          <a:lstStyle/>
          <a:p>
            <a:r>
              <a:rPr lang="en-US" sz="3200" dirty="0"/>
              <a:t>Doctor's Visit </a:t>
            </a:r>
            <a:br>
              <a:rPr lang="en-US" sz="3200" dirty="0"/>
            </a:br>
            <a:r>
              <a:rPr lang="en-US" sz="3200" u="sng" dirty="0"/>
              <a:t>Traditional</a:t>
            </a:r>
            <a:r>
              <a:rPr lang="en-US" sz="3200" dirty="0"/>
              <a:t>       </a:t>
            </a:r>
            <a:r>
              <a:rPr lang="en-US" sz="3200" u="sng" dirty="0"/>
              <a:t>Evidence-Based</a:t>
            </a:r>
          </a:p>
        </p:txBody>
      </p:sp>
      <p:sp>
        <p:nvSpPr>
          <p:cNvPr id="124931" name="Rectangle 3"/>
          <p:cNvSpPr>
            <a:spLocks noGrp="1" noChangeArrowheads="1"/>
          </p:cNvSpPr>
          <p:nvPr>
            <p:ph type="body" sz="half" idx="1"/>
          </p:nvPr>
        </p:nvSpPr>
        <p:spPr>
          <a:xfrm>
            <a:off x="381000" y="4343400"/>
            <a:ext cx="3505200" cy="1752600"/>
          </a:xfrm>
        </p:spPr>
        <p:txBody>
          <a:bodyPr/>
          <a:lstStyle/>
          <a:p>
            <a:pPr>
              <a:lnSpc>
                <a:spcPct val="80000"/>
              </a:lnSpc>
              <a:buFontTx/>
              <a:buNone/>
            </a:pPr>
            <a:r>
              <a:rPr lang="en-US" sz="2400" dirty="0"/>
              <a:t>"I think you should take this therapy."</a:t>
            </a:r>
          </a:p>
          <a:p>
            <a:pPr>
              <a:lnSpc>
                <a:spcPct val="80000"/>
              </a:lnSpc>
              <a:buFontTx/>
              <a:buNone/>
            </a:pPr>
            <a:endParaRPr lang="en-US" sz="2400" dirty="0"/>
          </a:p>
          <a:p>
            <a:pPr>
              <a:lnSpc>
                <a:spcPct val="80000"/>
              </a:lnSpc>
              <a:buFontTx/>
              <a:buNone/>
            </a:pPr>
            <a:r>
              <a:rPr lang="en-US" sz="2400" dirty="0"/>
              <a:t>"Be sure you follow the instructions."</a:t>
            </a:r>
          </a:p>
        </p:txBody>
      </p:sp>
      <p:graphicFrame>
        <p:nvGraphicFramePr>
          <p:cNvPr id="124932" name="Object 4"/>
          <p:cNvGraphicFramePr>
            <a:graphicFrameLocks noChangeAspect="1"/>
          </p:cNvGraphicFramePr>
          <p:nvPr>
            <p:ph type="clipArt" sz="half" idx="2"/>
          </p:nvPr>
        </p:nvGraphicFramePr>
        <p:xfrm>
          <a:off x="838200" y="1676400"/>
          <a:ext cx="1920875" cy="2514600"/>
        </p:xfrm>
        <a:graphic>
          <a:graphicData uri="http://schemas.openxmlformats.org/presentationml/2006/ole">
            <p:oleObj spid="_x0000_s125954" name="Clip" r:id="rId4" imgW="823680" imgH="1199160" progId="">
              <p:embed/>
            </p:oleObj>
          </a:graphicData>
        </a:graphic>
      </p:graphicFrame>
      <p:sp>
        <p:nvSpPr>
          <p:cNvPr id="124934" name="Text Box 6"/>
          <p:cNvSpPr txBox="1">
            <a:spLocks noChangeArrowheads="1"/>
          </p:cNvSpPr>
          <p:nvPr/>
        </p:nvSpPr>
        <p:spPr bwMode="auto">
          <a:xfrm>
            <a:off x="5013325" y="2271713"/>
            <a:ext cx="184150" cy="336550"/>
          </a:xfrm>
          <a:prstGeom prst="rect">
            <a:avLst/>
          </a:prstGeom>
          <a:noFill/>
          <a:ln w="9525">
            <a:noFill/>
            <a:miter lim="800000"/>
            <a:headEnd/>
            <a:tailEnd/>
          </a:ln>
          <a:effectLst/>
        </p:spPr>
        <p:txBody>
          <a:bodyPr wrap="none">
            <a:spAutoFit/>
          </a:bodyPr>
          <a:lstStyle/>
          <a:p>
            <a:pPr algn="l"/>
            <a:endParaRPr lang="en-US" b="1" baseline="30000">
              <a:latin typeface="Times New Roman" pitchFamily="18" charset="0"/>
            </a:endParaRPr>
          </a:p>
        </p:txBody>
      </p:sp>
      <p:sp>
        <p:nvSpPr>
          <p:cNvPr id="124935" name="Text Box 7"/>
          <p:cNvSpPr txBox="1">
            <a:spLocks noChangeArrowheads="1"/>
          </p:cNvSpPr>
          <p:nvPr/>
        </p:nvSpPr>
        <p:spPr bwMode="auto">
          <a:xfrm>
            <a:off x="4191000" y="3048000"/>
            <a:ext cx="4648200" cy="3120791"/>
          </a:xfrm>
          <a:prstGeom prst="rect">
            <a:avLst/>
          </a:prstGeom>
          <a:noFill/>
          <a:ln w="9525">
            <a:noFill/>
            <a:miter lim="800000"/>
            <a:headEnd/>
            <a:tailEnd/>
          </a:ln>
          <a:effectLst/>
        </p:spPr>
        <p:txBody>
          <a:bodyPr wrap="square">
            <a:spAutoFit/>
          </a:bodyPr>
          <a:lstStyle/>
          <a:p>
            <a:pPr algn="l"/>
            <a:r>
              <a:rPr lang="en-US" dirty="0" smtClean="0"/>
              <a:t>“No procedure is one size fits all. </a:t>
            </a:r>
          </a:p>
          <a:p>
            <a:pPr algn="l"/>
            <a:endParaRPr lang="en-US" dirty="0" smtClean="0"/>
          </a:p>
          <a:p>
            <a:pPr algn="l"/>
            <a:endParaRPr lang="en-US" sz="1200" dirty="0" smtClean="0"/>
          </a:p>
          <a:p>
            <a:pPr algn="l"/>
            <a:r>
              <a:rPr lang="en-US" dirty="0" smtClean="0"/>
              <a:t>I discuss with my patients their unique situation, and we reach a decision together.”</a:t>
            </a:r>
          </a:p>
          <a:p>
            <a:pPr algn="l"/>
            <a:endParaRPr lang="en-US" sz="2000" dirty="0" smtClean="0"/>
          </a:p>
          <a:p>
            <a:pPr algn="l"/>
            <a:r>
              <a:rPr lang="en-US" dirty="0" smtClean="0"/>
              <a:t>Take new findings into account.</a:t>
            </a:r>
          </a:p>
          <a:p>
            <a:pPr algn="l"/>
            <a:endParaRPr lang="en-US" dirty="0" smtClean="0"/>
          </a:p>
          <a:p>
            <a:pPr algn="l"/>
            <a:endParaRPr lang="en-US" sz="2000" dirty="0" smtClean="0"/>
          </a:p>
          <a:p>
            <a:pPr algn="l"/>
            <a:r>
              <a:rPr lang="en-US" sz="2000" dirty="0" smtClean="0">
                <a:solidFill>
                  <a:srgbClr val="70F0FA"/>
                </a:solidFill>
              </a:rPr>
              <a:t>Oz, M. AARP Magazine, Jan/Feb01:18</a:t>
            </a:r>
            <a:endParaRPr lang="en-US" sz="1800" dirty="0">
              <a:solidFill>
                <a:srgbClr val="70F0FA"/>
              </a:solidFill>
            </a:endParaRPr>
          </a:p>
        </p:txBody>
      </p:sp>
      <p:pic>
        <p:nvPicPr>
          <p:cNvPr id="125956" name="Picture 4" descr="http://t3.gstatic.com/images?q=tbn:ANd9GcTAdWnbHT53VwfDF5DoYqsPc8RR39sSaJ5lrSH-bMMYez67FQjV"/>
          <p:cNvPicPr>
            <a:picLocks noChangeAspect="1" noChangeArrowheads="1"/>
          </p:cNvPicPr>
          <p:nvPr/>
        </p:nvPicPr>
        <p:blipFill>
          <a:blip r:embed="rId5" cstate="print"/>
          <a:srcRect/>
          <a:stretch>
            <a:fillRect/>
          </a:stretch>
        </p:blipFill>
        <p:spPr bwMode="auto">
          <a:xfrm>
            <a:off x="5105400" y="1371600"/>
            <a:ext cx="2209800" cy="152400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228600"/>
            <a:ext cx="8915400" cy="762000"/>
          </a:xfrm>
        </p:spPr>
        <p:txBody>
          <a:bodyPr/>
          <a:lstStyle/>
          <a:p>
            <a:r>
              <a:rPr lang="en-US" dirty="0" smtClean="0"/>
              <a:t>FACT: Ample Science</a:t>
            </a:r>
            <a:endParaRPr lang="en-US" dirty="0"/>
          </a:p>
        </p:txBody>
      </p:sp>
      <p:graphicFrame>
        <p:nvGraphicFramePr>
          <p:cNvPr id="4" name="Content Placeholder 3"/>
          <p:cNvGraphicFramePr>
            <a:graphicFrameLocks noGrp="1"/>
          </p:cNvGraphicFramePr>
          <p:nvPr>
            <p:ph idx="1"/>
          </p:nvPr>
        </p:nvGraphicFramePr>
        <p:xfrm>
          <a:off x="228600" y="1066800"/>
          <a:ext cx="8610600" cy="57912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6172200" y="4648200"/>
            <a:ext cx="1752600" cy="445635"/>
          </a:xfrm>
          <a:prstGeom prst="rect">
            <a:avLst/>
          </a:prstGeom>
          <a:noFill/>
        </p:spPr>
        <p:txBody>
          <a:bodyPr wrap="square" rtlCol="0">
            <a:spAutoFit/>
          </a:bodyPr>
          <a:lstStyle/>
          <a:p>
            <a:r>
              <a:rPr lang="en-US" sz="2800" dirty="0" smtClean="0">
                <a:solidFill>
                  <a:schemeClr val="tx1"/>
                </a:solidFill>
              </a:rPr>
              <a:t> NOISE</a:t>
            </a:r>
            <a:endParaRPr lang="en-US" sz="2800" dirty="0">
              <a:solidFill>
                <a:schemeClr val="tx1"/>
              </a:solidFill>
            </a:endParaRPr>
          </a:p>
        </p:txBody>
      </p:sp>
      <p:sp>
        <p:nvSpPr>
          <p:cNvPr id="5" name="TextBox 4"/>
          <p:cNvSpPr txBox="1"/>
          <p:nvPr/>
        </p:nvSpPr>
        <p:spPr>
          <a:xfrm>
            <a:off x="5638800" y="5486400"/>
            <a:ext cx="1524000" cy="445635"/>
          </a:xfrm>
          <a:prstGeom prst="rect">
            <a:avLst/>
          </a:prstGeom>
          <a:noFill/>
        </p:spPr>
        <p:txBody>
          <a:bodyPr wrap="square" rtlCol="0">
            <a:spAutoFit/>
          </a:bodyPr>
          <a:lstStyle/>
          <a:p>
            <a:r>
              <a:rPr lang="en-US" sz="2800" dirty="0" smtClean="0">
                <a:solidFill>
                  <a:schemeClr val="tx1"/>
                </a:solidFill>
              </a:rPr>
              <a:t>SIGNAL</a:t>
            </a:r>
            <a:endParaRPr lang="en-US" sz="2800" dirty="0">
              <a:solidFill>
                <a:schemeClr val="tx1"/>
              </a:solidFill>
            </a:endParaRPr>
          </a:p>
        </p:txBody>
      </p:sp>
      <p:pic>
        <p:nvPicPr>
          <p:cNvPr id="7" name="Picture 3"/>
          <p:cNvPicPr>
            <a:picLocks noChangeAspect="1" noChangeArrowheads="1"/>
          </p:cNvPicPr>
          <p:nvPr/>
        </p:nvPicPr>
        <p:blipFill>
          <a:blip r:embed="rId4" cstate="print"/>
          <a:srcRect l="8249" r="44614"/>
          <a:stretch>
            <a:fillRect/>
          </a:stretch>
        </p:blipFill>
        <p:spPr bwMode="auto">
          <a:xfrm>
            <a:off x="1828800" y="2895600"/>
            <a:ext cx="2263775"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State of Wound Care Science</a:t>
            </a:r>
            <a:br>
              <a:rPr lang="en-US" sz="3200" dirty="0" smtClean="0"/>
            </a:br>
            <a:r>
              <a:rPr lang="en-US" sz="3200" dirty="0" smtClean="0"/>
              <a:t> MEDLINE Search January 2011</a:t>
            </a:r>
            <a:endParaRPr lang="en-US" sz="3200" dirty="0"/>
          </a:p>
        </p:txBody>
      </p:sp>
      <p:graphicFrame>
        <p:nvGraphicFramePr>
          <p:cNvPr id="4" name="Content Placeholder 3"/>
          <p:cNvGraphicFramePr>
            <a:graphicFrameLocks noGrp="1"/>
          </p:cNvGraphicFramePr>
          <p:nvPr>
            <p:ph idx="1"/>
          </p:nvPr>
        </p:nvGraphicFramePr>
        <p:xfrm>
          <a:off x="228600" y="1143000"/>
          <a:ext cx="8610600" cy="54864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776921" y="4724400"/>
            <a:ext cx="3576620" cy="698012"/>
          </a:xfrm>
          <a:prstGeom prst="rect">
            <a:avLst/>
          </a:prstGeom>
          <a:noFill/>
        </p:spPr>
        <p:txBody>
          <a:bodyPr wrap="none" rtlCol="0">
            <a:spAutoFit/>
          </a:bodyPr>
          <a:lstStyle/>
          <a:p>
            <a:pPr algn="ctr"/>
            <a:r>
              <a:rPr lang="en-US" dirty="0" smtClean="0">
                <a:solidFill>
                  <a:schemeClr val="tx1"/>
                </a:solidFill>
              </a:rPr>
              <a:t>86,895  </a:t>
            </a:r>
          </a:p>
          <a:p>
            <a:pPr algn="ctr"/>
            <a:r>
              <a:rPr lang="en-US" dirty="0" smtClean="0">
                <a:solidFill>
                  <a:schemeClr val="tx1"/>
                </a:solidFill>
              </a:rPr>
              <a:t>Non-randomized Studies</a:t>
            </a:r>
            <a:endParaRPr lang="en-US" dirty="0">
              <a:solidFill>
                <a:schemeClr val="tx1"/>
              </a:solidFill>
            </a:endParaRPr>
          </a:p>
        </p:txBody>
      </p:sp>
      <p:sp>
        <p:nvSpPr>
          <p:cNvPr id="6" name="TextBox 5"/>
          <p:cNvSpPr txBox="1"/>
          <p:nvPr/>
        </p:nvSpPr>
        <p:spPr>
          <a:xfrm>
            <a:off x="1981200" y="2819400"/>
            <a:ext cx="2292615" cy="1000851"/>
          </a:xfrm>
          <a:prstGeom prst="rect">
            <a:avLst/>
          </a:prstGeom>
          <a:noFill/>
        </p:spPr>
        <p:txBody>
          <a:bodyPr wrap="none" rtlCol="0">
            <a:spAutoFit/>
          </a:bodyPr>
          <a:lstStyle/>
          <a:p>
            <a:pPr algn="ctr"/>
            <a:r>
              <a:rPr lang="en-US" dirty="0" smtClean="0">
                <a:solidFill>
                  <a:schemeClr val="tx1"/>
                </a:solidFill>
              </a:rPr>
              <a:t>3,285  </a:t>
            </a:r>
          </a:p>
          <a:p>
            <a:pPr algn="ctr"/>
            <a:r>
              <a:rPr lang="en-US" dirty="0" smtClean="0">
                <a:solidFill>
                  <a:schemeClr val="tx1"/>
                </a:solidFill>
              </a:rPr>
              <a:t>Randomized</a:t>
            </a:r>
          </a:p>
          <a:p>
            <a:pPr algn="ctr"/>
            <a:r>
              <a:rPr lang="en-US" dirty="0" smtClean="0">
                <a:solidFill>
                  <a:schemeClr val="tx1"/>
                </a:solidFill>
              </a:rPr>
              <a:t>Clinical Studies</a:t>
            </a:r>
            <a:endParaRPr lang="en-US" dirty="0">
              <a:solidFill>
                <a:schemeClr val="tx1"/>
              </a:solidFill>
            </a:endParaRPr>
          </a:p>
        </p:txBody>
      </p:sp>
      <p:sp>
        <p:nvSpPr>
          <p:cNvPr id="7" name="TextBox 6"/>
          <p:cNvSpPr txBox="1"/>
          <p:nvPr/>
        </p:nvSpPr>
        <p:spPr>
          <a:xfrm>
            <a:off x="4495800" y="2819400"/>
            <a:ext cx="2702984" cy="1000851"/>
          </a:xfrm>
          <a:prstGeom prst="rect">
            <a:avLst/>
          </a:prstGeom>
          <a:noFill/>
        </p:spPr>
        <p:txBody>
          <a:bodyPr wrap="none" rtlCol="0">
            <a:spAutoFit/>
          </a:bodyPr>
          <a:lstStyle/>
          <a:p>
            <a:pPr algn="ctr"/>
            <a:r>
              <a:rPr lang="en-US" dirty="0" smtClean="0">
                <a:solidFill>
                  <a:schemeClr val="tx1"/>
                </a:solidFill>
              </a:rPr>
              <a:t>1,933  </a:t>
            </a:r>
          </a:p>
          <a:p>
            <a:pPr algn="ctr"/>
            <a:r>
              <a:rPr lang="en-US" dirty="0" smtClean="0">
                <a:solidFill>
                  <a:schemeClr val="tx1"/>
                </a:solidFill>
              </a:rPr>
              <a:t>Randomized</a:t>
            </a:r>
          </a:p>
          <a:p>
            <a:pPr algn="ctr"/>
            <a:r>
              <a:rPr lang="en-US" dirty="0" smtClean="0">
                <a:solidFill>
                  <a:schemeClr val="tx1"/>
                </a:solidFill>
              </a:rPr>
              <a:t>Preclinical Studies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303213" y="609600"/>
            <a:ext cx="8388350" cy="1143000"/>
          </a:xfrm>
        </p:spPr>
        <p:txBody>
          <a:bodyPr/>
          <a:lstStyle/>
          <a:p>
            <a:r>
              <a:rPr lang="en-US" sz="4000" dirty="0" smtClean="0"/>
              <a:t>Hallmarks OF Good Evidence</a:t>
            </a:r>
            <a:r>
              <a:rPr lang="en-US" sz="4000" baseline="30000" dirty="0" smtClean="0"/>
              <a:t>1,2</a:t>
            </a:r>
            <a:endParaRPr lang="en-US" sz="4000" dirty="0"/>
          </a:p>
        </p:txBody>
      </p:sp>
      <p:sp>
        <p:nvSpPr>
          <p:cNvPr id="133123" name="Rectangle 3"/>
          <p:cNvSpPr>
            <a:spLocks noGrp="1" noChangeArrowheads="1"/>
          </p:cNvSpPr>
          <p:nvPr>
            <p:ph type="body" idx="1"/>
          </p:nvPr>
        </p:nvSpPr>
        <p:spPr>
          <a:xfrm>
            <a:off x="381000" y="1676400"/>
            <a:ext cx="8458200" cy="4800600"/>
          </a:xfrm>
        </p:spPr>
        <p:txBody>
          <a:bodyPr/>
          <a:lstStyle/>
          <a:p>
            <a:pPr>
              <a:lnSpc>
                <a:spcPct val="90000"/>
              </a:lnSpc>
            </a:pPr>
            <a:r>
              <a:rPr lang="en-US" sz="2800" dirty="0" smtClean="0"/>
              <a:t>Randomized, unbiased </a:t>
            </a:r>
            <a:r>
              <a:rPr lang="en-US" sz="2800" dirty="0"/>
              <a:t>assignment of patients</a:t>
            </a:r>
          </a:p>
          <a:p>
            <a:pPr>
              <a:lnSpc>
                <a:spcPct val="90000"/>
              </a:lnSpc>
            </a:pPr>
            <a:r>
              <a:rPr lang="en-US" sz="2800" dirty="0" smtClean="0"/>
              <a:t>Independent, blinded </a:t>
            </a:r>
            <a:r>
              <a:rPr lang="en-US" sz="2800" dirty="0"/>
              <a:t>comparison of treatment </a:t>
            </a:r>
            <a:r>
              <a:rPr lang="en-US" sz="2800" dirty="0" smtClean="0"/>
              <a:t>effects </a:t>
            </a:r>
            <a:r>
              <a:rPr lang="en-US" sz="2800" dirty="0"/>
              <a:t>to accepted standard</a:t>
            </a:r>
          </a:p>
          <a:p>
            <a:pPr>
              <a:lnSpc>
                <a:spcPct val="90000"/>
              </a:lnSpc>
            </a:pPr>
            <a:r>
              <a:rPr lang="en-US" sz="2800" dirty="0"/>
              <a:t>Efficacy and safety measured and reported</a:t>
            </a:r>
          </a:p>
          <a:p>
            <a:pPr>
              <a:lnSpc>
                <a:spcPct val="90000"/>
              </a:lnSpc>
            </a:pPr>
            <a:r>
              <a:rPr lang="en-US" sz="2800" dirty="0"/>
              <a:t>Valid outcomes measured reliably</a:t>
            </a:r>
          </a:p>
          <a:p>
            <a:pPr>
              <a:lnSpc>
                <a:spcPct val="90000"/>
              </a:lnSpc>
            </a:pPr>
            <a:r>
              <a:rPr lang="en-US" sz="2800" dirty="0"/>
              <a:t>Clinically relevant,  patient-centered outcomes</a:t>
            </a:r>
          </a:p>
          <a:p>
            <a:pPr>
              <a:lnSpc>
                <a:spcPct val="90000"/>
              </a:lnSpc>
            </a:pPr>
            <a:r>
              <a:rPr lang="en-US" sz="2800" dirty="0"/>
              <a:t>Representative, similar patient samples</a:t>
            </a:r>
          </a:p>
          <a:p>
            <a:pPr>
              <a:lnSpc>
                <a:spcPct val="90000"/>
              </a:lnSpc>
            </a:pPr>
            <a:r>
              <a:rPr lang="en-US" sz="2800" dirty="0" smtClean="0"/>
              <a:t>Adequate sample size, timing, scope, </a:t>
            </a:r>
            <a:r>
              <a:rPr lang="en-US" sz="2800" dirty="0"/>
              <a:t>follow </a:t>
            </a:r>
            <a:r>
              <a:rPr lang="en-US" sz="2800" dirty="0" smtClean="0"/>
              <a:t>up</a:t>
            </a:r>
            <a:endParaRPr lang="en-US" sz="2800" dirty="0"/>
          </a:p>
          <a:p>
            <a:pPr>
              <a:lnSpc>
                <a:spcPct val="90000"/>
              </a:lnSpc>
              <a:buFontTx/>
              <a:buNone/>
            </a:pPr>
            <a:endParaRPr lang="en-US" sz="2400" baseline="30000" dirty="0"/>
          </a:p>
          <a:p>
            <a:pPr>
              <a:lnSpc>
                <a:spcPct val="90000"/>
              </a:lnSpc>
              <a:buFontTx/>
              <a:buNone/>
            </a:pPr>
            <a:r>
              <a:rPr lang="en-US" sz="2400" baseline="30000" dirty="0">
                <a:solidFill>
                  <a:srgbClr val="70F0FA"/>
                </a:solidFill>
              </a:rPr>
              <a:t>1</a:t>
            </a:r>
            <a:r>
              <a:rPr lang="en-US" sz="2400" dirty="0">
                <a:solidFill>
                  <a:srgbClr val="70F0FA"/>
                </a:solidFill>
              </a:rPr>
              <a:t>Jaeschke R </a:t>
            </a:r>
            <a:r>
              <a:rPr lang="en-US" sz="2400" i="1" dirty="0">
                <a:solidFill>
                  <a:srgbClr val="70F0FA"/>
                </a:solidFill>
              </a:rPr>
              <a:t>et al. Adv Wound Care</a:t>
            </a:r>
            <a:r>
              <a:rPr lang="en-US" sz="2400" dirty="0">
                <a:solidFill>
                  <a:srgbClr val="70F0FA"/>
                </a:solidFill>
              </a:rPr>
              <a:t>, 1998; 11(5):214-218</a:t>
            </a:r>
            <a:endParaRPr lang="en-US" sz="2400" baseline="30000" dirty="0">
              <a:solidFill>
                <a:srgbClr val="70F0FA"/>
              </a:solidFill>
            </a:endParaRPr>
          </a:p>
          <a:p>
            <a:pPr>
              <a:lnSpc>
                <a:spcPct val="90000"/>
              </a:lnSpc>
              <a:buFontTx/>
              <a:buNone/>
            </a:pPr>
            <a:r>
              <a:rPr lang="en-US" sz="2400" baseline="30000" dirty="0">
                <a:solidFill>
                  <a:srgbClr val="70F0FA"/>
                </a:solidFill>
              </a:rPr>
              <a:t>2</a:t>
            </a:r>
            <a:r>
              <a:rPr lang="en-US" sz="2400" dirty="0">
                <a:solidFill>
                  <a:srgbClr val="70F0FA"/>
                </a:solidFill>
              </a:rPr>
              <a:t> Gray M. </a:t>
            </a:r>
            <a:r>
              <a:rPr lang="en-US" sz="2400" i="1" dirty="0">
                <a:solidFill>
                  <a:srgbClr val="70F0FA"/>
                </a:solidFill>
              </a:rPr>
              <a:t>et al. JWOCN </a:t>
            </a:r>
            <a:r>
              <a:rPr lang="en-US" sz="2400" dirty="0">
                <a:solidFill>
                  <a:srgbClr val="70F0FA"/>
                </a:solidFill>
              </a:rPr>
              <a:t>2004; 31(2):53-61.</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228600" y="304800"/>
            <a:ext cx="8915400" cy="1219200"/>
          </a:xfrm>
        </p:spPr>
        <p:txBody>
          <a:bodyPr/>
          <a:lstStyle/>
          <a:p>
            <a:r>
              <a:rPr lang="en-US" sz="3200" dirty="0" smtClean="0"/>
              <a:t>Others Have Sorted RCT Evidence </a:t>
            </a:r>
            <a:br>
              <a:rPr lang="en-US" sz="3200" dirty="0" smtClean="0"/>
            </a:br>
            <a:r>
              <a:rPr lang="en-US" sz="3200" dirty="0" smtClean="0"/>
              <a:t>Signal From Noise For You </a:t>
            </a:r>
            <a:br>
              <a:rPr lang="en-US" sz="3200" dirty="0" smtClean="0"/>
            </a:br>
            <a:r>
              <a:rPr lang="en-US" sz="3200" dirty="0" smtClean="0">
                <a:solidFill>
                  <a:srgbClr val="70F0FA"/>
                </a:solidFill>
              </a:rPr>
              <a:t>http</a:t>
            </a:r>
            <a:r>
              <a:rPr lang="en-US" sz="3200" dirty="0">
                <a:solidFill>
                  <a:srgbClr val="70F0FA"/>
                </a:solidFill>
              </a:rPr>
              <a:t>://www….</a:t>
            </a:r>
          </a:p>
        </p:txBody>
      </p:sp>
      <p:sp>
        <p:nvSpPr>
          <p:cNvPr id="143363" name="Rectangle 3"/>
          <p:cNvSpPr>
            <a:spLocks noGrp="1" noChangeArrowheads="1"/>
          </p:cNvSpPr>
          <p:nvPr>
            <p:ph type="body" idx="1"/>
          </p:nvPr>
        </p:nvSpPr>
        <p:spPr>
          <a:xfrm>
            <a:off x="457200" y="1752600"/>
            <a:ext cx="6172200" cy="4876800"/>
          </a:xfrm>
        </p:spPr>
        <p:txBody>
          <a:bodyPr/>
          <a:lstStyle/>
          <a:p>
            <a:r>
              <a:rPr lang="en-US" sz="2800" dirty="0" smtClean="0"/>
              <a:t>AHRQ Evidence Reports</a:t>
            </a:r>
          </a:p>
          <a:p>
            <a:pPr lvl="1"/>
            <a:r>
              <a:rPr lang="en-US" sz="2400" dirty="0" smtClean="0"/>
              <a:t>ahrq.gov/clinic/</a:t>
            </a:r>
          </a:p>
          <a:p>
            <a:r>
              <a:rPr lang="en-US" sz="2800" dirty="0" smtClean="0"/>
              <a:t>Cochrane Initiative: </a:t>
            </a:r>
          </a:p>
          <a:p>
            <a:pPr lvl="1"/>
            <a:r>
              <a:rPr lang="en-US" sz="2400" dirty="0" smtClean="0"/>
              <a:t>cochrane.org/</a:t>
            </a:r>
          </a:p>
          <a:p>
            <a:r>
              <a:rPr lang="en-US" sz="2800" dirty="0" smtClean="0"/>
              <a:t>National </a:t>
            </a:r>
            <a:r>
              <a:rPr lang="en-US" sz="2800" dirty="0"/>
              <a:t>Guideline </a:t>
            </a:r>
            <a:r>
              <a:rPr lang="en-US" sz="2800" dirty="0" smtClean="0"/>
              <a:t>Clearinghouse</a:t>
            </a:r>
          </a:p>
          <a:p>
            <a:pPr lvl="1"/>
            <a:r>
              <a:rPr lang="en-US" dirty="0" smtClean="0"/>
              <a:t>guideline.gov/</a:t>
            </a:r>
          </a:p>
          <a:p>
            <a:r>
              <a:rPr lang="en-US" sz="2800" dirty="0" smtClean="0"/>
              <a:t>National Library of Medicine: MEDLINE</a:t>
            </a:r>
          </a:p>
          <a:p>
            <a:pPr lvl="1"/>
            <a:r>
              <a:rPr lang="en-US" sz="2400" dirty="0" smtClean="0"/>
              <a:t>ncbi.nlm.nih.gov//</a:t>
            </a:r>
            <a:r>
              <a:rPr lang="en-US" sz="2400" dirty="0" err="1" smtClean="0"/>
              <a:t>PubMed</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  Science Speeds Innovation </a:t>
            </a:r>
            <a:endParaRPr lang="en-US" dirty="0"/>
          </a:p>
        </p:txBody>
      </p:sp>
      <p:sp>
        <p:nvSpPr>
          <p:cNvPr id="9" name="Content Placeholder 8"/>
          <p:cNvSpPr>
            <a:spLocks noGrp="1"/>
          </p:cNvSpPr>
          <p:nvPr>
            <p:ph idx="1"/>
          </p:nvPr>
        </p:nvSpPr>
        <p:spPr>
          <a:xfrm>
            <a:off x="228600" y="1219200"/>
            <a:ext cx="8610600" cy="1143001"/>
          </a:xfrm>
        </p:spPr>
        <p:txBody>
          <a:bodyPr/>
          <a:lstStyle/>
          <a:p>
            <a:pPr>
              <a:spcBef>
                <a:spcPts val="0"/>
              </a:spcBef>
              <a:buNone/>
            </a:pPr>
            <a:r>
              <a:rPr lang="en-US" dirty="0" smtClean="0"/>
              <a:t>   Physics /		Chemistry	 /	 Medical Practice</a:t>
            </a:r>
          </a:p>
          <a:p>
            <a:pPr>
              <a:spcBef>
                <a:spcPts val="0"/>
              </a:spcBef>
              <a:buNone/>
            </a:pPr>
            <a:r>
              <a:rPr lang="en-US" dirty="0" smtClean="0"/>
              <a:t>Astronomy         Biology             Uses All</a:t>
            </a:r>
            <a:endParaRPr lang="en-US" dirty="0"/>
          </a:p>
        </p:txBody>
      </p:sp>
      <p:pic>
        <p:nvPicPr>
          <p:cNvPr id="214020" name="Picture 4" descr="http://www.uncommoncaribbean.com/wp-content/uploads/2010/10/flat-earth-society.jpg"/>
          <p:cNvPicPr>
            <a:picLocks noChangeAspect="1" noChangeArrowheads="1"/>
          </p:cNvPicPr>
          <p:nvPr/>
        </p:nvPicPr>
        <p:blipFill>
          <a:blip r:embed="rId3" cstate="print"/>
          <a:srcRect/>
          <a:stretch>
            <a:fillRect/>
          </a:stretch>
        </p:blipFill>
        <p:spPr bwMode="auto">
          <a:xfrm>
            <a:off x="381000" y="2209800"/>
            <a:ext cx="1828800" cy="1987296"/>
          </a:xfrm>
          <a:prstGeom prst="rect">
            <a:avLst/>
          </a:prstGeom>
          <a:noFill/>
        </p:spPr>
      </p:pic>
      <p:pic>
        <p:nvPicPr>
          <p:cNvPr id="214022" name="Picture 6" descr="http://t2.gstatic.com/images?q=tbn:ANd9GcQzD351vmW-9jTDQh6Mw-_bbeJphotMJhldCdmKFH_J79zgTQ9zZw"/>
          <p:cNvPicPr>
            <a:picLocks noChangeAspect="1" noChangeArrowheads="1"/>
          </p:cNvPicPr>
          <p:nvPr/>
        </p:nvPicPr>
        <p:blipFill>
          <a:blip r:embed="rId4" cstate="print"/>
          <a:srcRect/>
          <a:stretch>
            <a:fillRect/>
          </a:stretch>
        </p:blipFill>
        <p:spPr bwMode="auto">
          <a:xfrm>
            <a:off x="457200" y="4648200"/>
            <a:ext cx="1752600" cy="1840630"/>
          </a:xfrm>
          <a:prstGeom prst="rect">
            <a:avLst/>
          </a:prstGeom>
          <a:noFill/>
        </p:spPr>
      </p:pic>
      <p:pic>
        <p:nvPicPr>
          <p:cNvPr id="214024" name="Picture 8" descr="http://t3.gstatic.com/images?q=tbn:ANd9GcTwymWeUAOJVOQs6kwb9-GEfLZ5fe-J5h8uTMXepm5YQ0Ko2IvCdw"/>
          <p:cNvPicPr>
            <a:picLocks noChangeAspect="1" noChangeArrowheads="1"/>
          </p:cNvPicPr>
          <p:nvPr/>
        </p:nvPicPr>
        <p:blipFill>
          <a:blip r:embed="rId5" cstate="print"/>
          <a:srcRect/>
          <a:stretch>
            <a:fillRect/>
          </a:stretch>
        </p:blipFill>
        <p:spPr bwMode="auto">
          <a:xfrm>
            <a:off x="3124200" y="2209800"/>
            <a:ext cx="1763719" cy="1902531"/>
          </a:xfrm>
          <a:prstGeom prst="rect">
            <a:avLst/>
          </a:prstGeom>
          <a:noFill/>
        </p:spPr>
      </p:pic>
      <p:pic>
        <p:nvPicPr>
          <p:cNvPr id="214026" name="Picture 10" descr="http://t1.gstatic.com/images?q=tbn:ANd9GcScZLz4Ax1_DZBtIHFdA9NX_dZi77fZMdNMrBatcermXhLk5Fvr"/>
          <p:cNvPicPr>
            <a:picLocks noChangeAspect="1" noChangeArrowheads="1"/>
          </p:cNvPicPr>
          <p:nvPr/>
        </p:nvPicPr>
        <p:blipFill>
          <a:blip r:embed="rId6" cstate="print"/>
          <a:srcRect/>
          <a:stretch>
            <a:fillRect/>
          </a:stretch>
        </p:blipFill>
        <p:spPr bwMode="auto">
          <a:xfrm>
            <a:off x="2895600" y="4724400"/>
            <a:ext cx="2161782" cy="1619251"/>
          </a:xfrm>
          <a:prstGeom prst="rect">
            <a:avLst/>
          </a:prstGeom>
          <a:noFill/>
        </p:spPr>
      </p:pic>
      <p:pic>
        <p:nvPicPr>
          <p:cNvPr id="214028" name="Picture 12" descr="http://t1.gstatic.com/images?q=tbn:ANd9GcR53abxWaq7W9nFfzUd15lzSt1DbNBFmxCDVUsWT3yW3x9c6ng_"/>
          <p:cNvPicPr>
            <a:picLocks noChangeAspect="1" noChangeArrowheads="1"/>
          </p:cNvPicPr>
          <p:nvPr/>
        </p:nvPicPr>
        <p:blipFill>
          <a:blip r:embed="rId7" cstate="print"/>
          <a:srcRect/>
          <a:stretch>
            <a:fillRect/>
          </a:stretch>
        </p:blipFill>
        <p:spPr bwMode="auto">
          <a:xfrm>
            <a:off x="5638800" y="2209800"/>
            <a:ext cx="2609850" cy="1752600"/>
          </a:xfrm>
          <a:prstGeom prst="rect">
            <a:avLst/>
          </a:prstGeom>
          <a:noFill/>
        </p:spPr>
      </p:pic>
      <p:pic>
        <p:nvPicPr>
          <p:cNvPr id="214030" name="Picture 14" descr="http://t0.gstatic.com/images?q=tbn:ANd9GcQ3JdGHGZwTX1dAMp-Yv5u8zFjQLcfKF9Si_qaAr_w8YmvbLXa-"/>
          <p:cNvPicPr>
            <a:picLocks noChangeAspect="1" noChangeArrowheads="1"/>
          </p:cNvPicPr>
          <p:nvPr/>
        </p:nvPicPr>
        <p:blipFill>
          <a:blip r:embed="rId8" cstate="print"/>
          <a:srcRect/>
          <a:stretch>
            <a:fillRect/>
          </a:stretch>
        </p:blipFill>
        <p:spPr bwMode="auto">
          <a:xfrm>
            <a:off x="5638800" y="4572000"/>
            <a:ext cx="2619375" cy="174307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a:xfrm>
            <a:off x="685800" y="609600"/>
            <a:ext cx="7772400" cy="1524000"/>
          </a:xfrm>
        </p:spPr>
        <p:txBody>
          <a:bodyPr/>
          <a:lstStyle/>
          <a:p>
            <a:r>
              <a:rPr lang="en-US" sz="4400" dirty="0" smtClean="0"/>
              <a:t>EB Wound Care Means</a:t>
            </a:r>
            <a:br>
              <a:rPr lang="en-US" sz="4400" dirty="0" smtClean="0"/>
            </a:br>
            <a:r>
              <a:rPr lang="en-US" sz="4400" dirty="0" smtClean="0"/>
              <a:t>Freedom to Learn Facts</a:t>
            </a:r>
            <a:br>
              <a:rPr lang="en-US" sz="4400" dirty="0" smtClean="0"/>
            </a:br>
            <a:r>
              <a:rPr lang="en-US" sz="4400" dirty="0" smtClean="0"/>
              <a:t>Hippocrates   </a:t>
            </a:r>
            <a:r>
              <a:rPr lang="en-US" sz="4400" dirty="0"/>
              <a:t>460-400 BCE</a:t>
            </a:r>
            <a:br>
              <a:rPr lang="en-US" sz="4400" dirty="0"/>
            </a:br>
            <a:r>
              <a:rPr lang="en-US" sz="2800" i="1" dirty="0">
                <a:solidFill>
                  <a:srgbClr val="70F0FA"/>
                </a:solidFill>
              </a:rPr>
              <a:t>Law</a:t>
            </a:r>
            <a:r>
              <a:rPr lang="en-US" sz="2800" dirty="0">
                <a:solidFill>
                  <a:srgbClr val="70F0FA"/>
                </a:solidFill>
              </a:rPr>
              <a:t>, Book IV</a:t>
            </a:r>
            <a:endParaRPr lang="en-US" dirty="0">
              <a:solidFill>
                <a:srgbClr val="70F0FA"/>
              </a:solidFill>
            </a:endParaRPr>
          </a:p>
        </p:txBody>
      </p:sp>
      <p:sp>
        <p:nvSpPr>
          <p:cNvPr id="417795" name="Rectangle 3"/>
          <p:cNvSpPr>
            <a:spLocks noGrp="1" noChangeArrowheads="1"/>
          </p:cNvSpPr>
          <p:nvPr>
            <p:ph type="body" sz="half" idx="2"/>
          </p:nvPr>
        </p:nvSpPr>
        <p:spPr>
          <a:xfrm>
            <a:off x="4191001" y="2895600"/>
            <a:ext cx="4343399" cy="3200400"/>
          </a:xfrm>
          <a:noFill/>
        </p:spPr>
        <p:txBody>
          <a:bodyPr/>
          <a:lstStyle/>
          <a:p>
            <a:pPr>
              <a:buFontTx/>
              <a:buNone/>
            </a:pPr>
            <a:r>
              <a:rPr lang="en-US" sz="2800" dirty="0"/>
              <a:t>“There are in fact two things, science and opinion; </a:t>
            </a:r>
            <a:endParaRPr lang="en-US" sz="2800" dirty="0" smtClean="0"/>
          </a:p>
          <a:p>
            <a:pPr>
              <a:buFontTx/>
              <a:buNone/>
            </a:pPr>
            <a:r>
              <a:rPr lang="en-US" sz="2800" dirty="0" smtClean="0"/>
              <a:t>    </a:t>
            </a:r>
          </a:p>
          <a:p>
            <a:pPr>
              <a:buFontTx/>
              <a:buNone/>
            </a:pPr>
            <a:r>
              <a:rPr lang="en-US" sz="2800" dirty="0" smtClean="0"/>
              <a:t>    the </a:t>
            </a:r>
            <a:r>
              <a:rPr lang="en-US" sz="2800" dirty="0"/>
              <a:t>former begets knowledge, the latter ignorance.”   </a:t>
            </a:r>
          </a:p>
          <a:p>
            <a:pPr>
              <a:buFontTx/>
              <a:buNone/>
            </a:pPr>
            <a:endParaRPr lang="en-US" sz="2800" dirty="0"/>
          </a:p>
        </p:txBody>
      </p:sp>
      <p:pic>
        <p:nvPicPr>
          <p:cNvPr id="417796" name="Picture 4" descr="black &amp; white photo"/>
          <p:cNvPicPr>
            <a:picLocks noGrp="1" noChangeAspect="1" noChangeArrowheads="1"/>
          </p:cNvPicPr>
          <p:nvPr>
            <p:ph type="clipArt" sz="half" idx="1"/>
          </p:nvPr>
        </p:nvPicPr>
        <p:blipFill>
          <a:blip r:embed="rId3" cstate="print"/>
          <a:srcRect/>
          <a:stretch>
            <a:fillRect/>
          </a:stretch>
        </p:blipFill>
        <p:spPr>
          <a:xfrm>
            <a:off x="685800" y="2895600"/>
            <a:ext cx="2551541" cy="3429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915400" cy="1143000"/>
          </a:xfrm>
        </p:spPr>
        <p:txBody>
          <a:bodyPr/>
          <a:lstStyle/>
          <a:p>
            <a:r>
              <a:rPr lang="en-US" sz="4000" dirty="0" smtClean="0"/>
              <a:t>If opinion is as strong as relevant RCT evidence in informing care decisions…</a:t>
            </a:r>
            <a:endParaRPr lang="en-US" sz="4000" dirty="0"/>
          </a:p>
        </p:txBody>
      </p:sp>
      <p:sp>
        <p:nvSpPr>
          <p:cNvPr id="6" name="Content Placeholder 5"/>
          <p:cNvSpPr>
            <a:spLocks noGrp="1"/>
          </p:cNvSpPr>
          <p:nvPr>
            <p:ph idx="1"/>
          </p:nvPr>
        </p:nvSpPr>
        <p:spPr>
          <a:xfrm>
            <a:off x="228600" y="1828800"/>
            <a:ext cx="3810000" cy="4113213"/>
          </a:xfrm>
        </p:spPr>
        <p:txBody>
          <a:bodyPr/>
          <a:lstStyle/>
          <a:p>
            <a:pPr>
              <a:buNone/>
            </a:pPr>
            <a:endParaRPr lang="en-US" dirty="0" smtClean="0"/>
          </a:p>
          <a:p>
            <a:pPr>
              <a:buNone/>
            </a:pPr>
            <a:r>
              <a:rPr lang="en-US" sz="4000" dirty="0" smtClean="0"/>
              <a:t>Whose</a:t>
            </a:r>
          </a:p>
          <a:p>
            <a:pPr>
              <a:buNone/>
            </a:pPr>
            <a:endParaRPr lang="en-US" sz="4000" dirty="0" smtClean="0"/>
          </a:p>
          <a:p>
            <a:pPr>
              <a:buNone/>
            </a:pPr>
            <a:r>
              <a:rPr lang="en-US" sz="4000" dirty="0" smtClean="0"/>
              <a:t>Opinion?</a:t>
            </a:r>
            <a:endParaRPr lang="en-US" sz="4000" dirty="0"/>
          </a:p>
        </p:txBody>
      </p:sp>
      <p:pic>
        <p:nvPicPr>
          <p:cNvPr id="246786" name="Picture 2" descr="http://o5.com/wp-content/uploads/2010/08/funtie-550x366.jpg"/>
          <p:cNvPicPr>
            <a:picLocks noChangeAspect="1" noChangeArrowheads="1"/>
          </p:cNvPicPr>
          <p:nvPr/>
        </p:nvPicPr>
        <p:blipFill>
          <a:blip r:embed="rId3" cstate="print"/>
          <a:srcRect/>
          <a:stretch>
            <a:fillRect/>
          </a:stretch>
        </p:blipFill>
        <p:spPr bwMode="auto">
          <a:xfrm>
            <a:off x="3399959" y="2362200"/>
            <a:ext cx="5496391" cy="3657599"/>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smtClean="0"/>
              <a:t>Which Evidence is Stronger? </a:t>
            </a:r>
            <a:r>
              <a:rPr lang="en-US" sz="2800" dirty="0" smtClean="0">
                <a:solidFill>
                  <a:srgbClr val="70F0FA"/>
                </a:solidFill>
              </a:rPr>
              <a:t>http://www.ahrq.gov/clinic/epcsums/strengthsum.htm</a:t>
            </a:r>
            <a:endParaRPr lang="en-US" dirty="0" smtClean="0">
              <a:solidFill>
                <a:srgbClr val="70F0FA"/>
              </a:solidFill>
            </a:endParaRPr>
          </a:p>
        </p:txBody>
      </p:sp>
      <p:grpSp>
        <p:nvGrpSpPr>
          <p:cNvPr id="2" name="Group 4"/>
          <p:cNvGrpSpPr>
            <a:grpSpLocks/>
          </p:cNvGrpSpPr>
          <p:nvPr/>
        </p:nvGrpSpPr>
        <p:grpSpPr bwMode="auto">
          <a:xfrm>
            <a:off x="228600" y="1924050"/>
            <a:ext cx="8267700" cy="4362450"/>
            <a:chOff x="1248" y="240"/>
            <a:chExt cx="4176" cy="3600"/>
          </a:xfrm>
        </p:grpSpPr>
        <p:sp>
          <p:nvSpPr>
            <p:cNvPr id="15368" name="Pyr1"/>
            <p:cNvSpPr>
              <a:spLocks noEditPoints="1" noChangeArrowheads="1"/>
            </p:cNvSpPr>
            <p:nvPr/>
          </p:nvSpPr>
          <p:spPr bwMode="auto">
            <a:xfrm>
              <a:off x="2873" y="240"/>
              <a:ext cx="936" cy="798"/>
            </a:xfrm>
            <a:custGeom>
              <a:avLst/>
              <a:gdLst>
                <a:gd name="T0" fmla="*/ 468 w 21600"/>
                <a:gd name="T1" fmla="*/ 0 h 21600"/>
                <a:gd name="T2" fmla="*/ 936 w 21600"/>
                <a:gd name="T3" fmla="*/ 798 h 21600"/>
                <a:gd name="T4" fmla="*/ 0 w 21600"/>
                <a:gd name="T5" fmla="*/ 798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D8EBB3"/>
            </a:solidFill>
            <a:ln w="9525">
              <a:solidFill>
                <a:srgbClr val="000000"/>
              </a:solidFill>
              <a:miter lim="800000"/>
              <a:headEnd/>
              <a:tailEnd/>
            </a:ln>
          </p:spPr>
          <p:txBody>
            <a:bodyPr/>
            <a:lstStyle/>
            <a:p>
              <a:endParaRPr lang="en-US"/>
            </a:p>
          </p:txBody>
        </p:sp>
        <p:sp>
          <p:nvSpPr>
            <p:cNvPr id="15369" name="Pyr2"/>
            <p:cNvSpPr>
              <a:spLocks noEditPoints="1" noChangeArrowheads="1"/>
            </p:cNvSpPr>
            <p:nvPr/>
          </p:nvSpPr>
          <p:spPr bwMode="auto">
            <a:xfrm>
              <a:off x="2331" y="1038"/>
              <a:ext cx="2015" cy="936"/>
            </a:xfrm>
            <a:custGeom>
              <a:avLst/>
              <a:gdLst>
                <a:gd name="T0" fmla="*/ 540 w 21600"/>
                <a:gd name="T1" fmla="*/ 0 h 21600"/>
                <a:gd name="T2" fmla="*/ 1475 w 21600"/>
                <a:gd name="T3" fmla="*/ 0 h 21600"/>
                <a:gd name="T4" fmla="*/ 2015 w 21600"/>
                <a:gd name="T5" fmla="*/ 936 h 21600"/>
                <a:gd name="T6" fmla="*/ 0 w 21600"/>
                <a:gd name="T7" fmla="*/ 936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CCCCFF"/>
            </a:solidFill>
            <a:ln w="9525">
              <a:solidFill>
                <a:srgbClr val="000000"/>
              </a:solidFill>
              <a:miter lim="800000"/>
              <a:headEnd/>
              <a:tailEnd/>
            </a:ln>
          </p:spPr>
          <p:txBody>
            <a:bodyPr/>
            <a:lstStyle/>
            <a:p>
              <a:endParaRPr lang="en-US"/>
            </a:p>
          </p:txBody>
        </p:sp>
        <p:sp>
          <p:nvSpPr>
            <p:cNvPr id="15370" name="Pyr3"/>
            <p:cNvSpPr>
              <a:spLocks noEditPoints="1" noChangeArrowheads="1"/>
            </p:cNvSpPr>
            <p:nvPr/>
          </p:nvSpPr>
          <p:spPr bwMode="auto">
            <a:xfrm>
              <a:off x="1795" y="1974"/>
              <a:ext cx="3087" cy="935"/>
            </a:xfrm>
            <a:custGeom>
              <a:avLst/>
              <a:gdLst>
                <a:gd name="T0" fmla="*/ 539 w 21600"/>
                <a:gd name="T1" fmla="*/ 0 h 21600"/>
                <a:gd name="T2" fmla="*/ 2548 w 21600"/>
                <a:gd name="T3" fmla="*/ 0 h 21600"/>
                <a:gd name="T4" fmla="*/ 3087 w 21600"/>
                <a:gd name="T5" fmla="*/ 935 h 21600"/>
                <a:gd name="T6" fmla="*/ 0 w 21600"/>
                <a:gd name="T7" fmla="*/ 935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solidFill>
              <a:srgbClr val="FFBE7D"/>
            </a:solidFill>
            <a:ln w="9525">
              <a:solidFill>
                <a:srgbClr val="000000"/>
              </a:solidFill>
              <a:miter lim="800000"/>
              <a:headEnd/>
              <a:tailEnd/>
            </a:ln>
          </p:spPr>
          <p:txBody>
            <a:bodyPr/>
            <a:lstStyle/>
            <a:p>
              <a:endParaRPr lang="en-US"/>
            </a:p>
          </p:txBody>
        </p:sp>
        <p:sp>
          <p:nvSpPr>
            <p:cNvPr id="15371" name="Pyr4"/>
            <p:cNvSpPr>
              <a:spLocks noEditPoints="1" noChangeArrowheads="1"/>
            </p:cNvSpPr>
            <p:nvPr/>
          </p:nvSpPr>
          <p:spPr bwMode="auto">
            <a:xfrm>
              <a:off x="1248" y="2904"/>
              <a:ext cx="4176" cy="936"/>
            </a:xfrm>
            <a:custGeom>
              <a:avLst/>
              <a:gdLst>
                <a:gd name="T0" fmla="*/ 540 w 21600"/>
                <a:gd name="T1" fmla="*/ 0 h 21600"/>
                <a:gd name="T2" fmla="*/ 3636 w 21600"/>
                <a:gd name="T3" fmla="*/ 0 h 21600"/>
                <a:gd name="T4" fmla="*/ 4176 w 21600"/>
                <a:gd name="T5" fmla="*/ 936 h 21600"/>
                <a:gd name="T6" fmla="*/ 0 w 21600"/>
                <a:gd name="T7" fmla="*/ 936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solidFill>
              <a:srgbClr val="FFFFCC"/>
            </a:solidFill>
            <a:ln w="9525">
              <a:solidFill>
                <a:srgbClr val="000000"/>
              </a:solidFill>
              <a:miter lim="800000"/>
              <a:headEnd/>
              <a:tailEnd/>
            </a:ln>
          </p:spPr>
          <p:txBody>
            <a:bodyPr/>
            <a:lstStyle/>
            <a:p>
              <a:endParaRPr lang="en-US"/>
            </a:p>
          </p:txBody>
        </p:sp>
      </p:grpSp>
      <p:sp>
        <p:nvSpPr>
          <p:cNvPr id="15364" name="Text Box 9"/>
          <p:cNvSpPr txBox="1">
            <a:spLocks noChangeArrowheads="1"/>
          </p:cNvSpPr>
          <p:nvPr/>
        </p:nvSpPr>
        <p:spPr bwMode="auto">
          <a:xfrm>
            <a:off x="3962400" y="2230438"/>
            <a:ext cx="1192213" cy="647613"/>
          </a:xfrm>
          <a:prstGeom prst="rect">
            <a:avLst/>
          </a:prstGeom>
          <a:noFill/>
          <a:ln w="9525">
            <a:noFill/>
            <a:miter lim="800000"/>
            <a:headEnd/>
            <a:tailEnd/>
          </a:ln>
        </p:spPr>
        <p:txBody>
          <a:bodyPr wrap="square">
            <a:spAutoFit/>
          </a:bodyPr>
          <a:lstStyle/>
          <a:p>
            <a:r>
              <a:rPr lang="en-US" sz="2200" dirty="0">
                <a:solidFill>
                  <a:schemeClr val="tx1"/>
                </a:solidFill>
                <a:latin typeface="Arial" charset="0"/>
              </a:rPr>
              <a:t>RCTs </a:t>
            </a:r>
          </a:p>
          <a:p>
            <a:r>
              <a:rPr lang="en-US" sz="2200" dirty="0">
                <a:solidFill>
                  <a:schemeClr val="tx1"/>
                </a:solidFill>
                <a:latin typeface="Arial" charset="0"/>
              </a:rPr>
              <a:t>SR, MA</a:t>
            </a:r>
          </a:p>
        </p:txBody>
      </p:sp>
      <p:sp>
        <p:nvSpPr>
          <p:cNvPr id="15365" name="Text Box 10"/>
          <p:cNvSpPr txBox="1">
            <a:spLocks noChangeArrowheads="1"/>
          </p:cNvSpPr>
          <p:nvPr/>
        </p:nvSpPr>
        <p:spPr bwMode="auto">
          <a:xfrm>
            <a:off x="3048000" y="2901950"/>
            <a:ext cx="2740336" cy="925253"/>
          </a:xfrm>
          <a:prstGeom prst="rect">
            <a:avLst/>
          </a:prstGeom>
          <a:noFill/>
          <a:ln w="9525">
            <a:noFill/>
            <a:miter lim="800000"/>
            <a:headEnd/>
            <a:tailEnd/>
          </a:ln>
        </p:spPr>
        <p:txBody>
          <a:bodyPr wrap="square">
            <a:spAutoFit/>
          </a:bodyPr>
          <a:lstStyle/>
          <a:p>
            <a:pPr algn="ctr"/>
            <a:r>
              <a:rPr lang="en-US" sz="2200" dirty="0" smtClean="0">
                <a:solidFill>
                  <a:schemeClr val="tx1"/>
                </a:solidFill>
                <a:latin typeface="Arial" charset="0"/>
              </a:rPr>
              <a:t>Convenience </a:t>
            </a:r>
            <a:endParaRPr lang="en-US" sz="2200" dirty="0">
              <a:solidFill>
                <a:schemeClr val="tx1"/>
              </a:solidFill>
              <a:latin typeface="Arial" charset="0"/>
            </a:endParaRPr>
          </a:p>
          <a:p>
            <a:r>
              <a:rPr lang="en-US" sz="2200" dirty="0">
                <a:solidFill>
                  <a:schemeClr val="tx1"/>
                </a:solidFill>
                <a:latin typeface="Arial" charset="0"/>
              </a:rPr>
              <a:t>Historical Controlled </a:t>
            </a:r>
            <a:endParaRPr lang="en-US" sz="2200" dirty="0" smtClean="0">
              <a:solidFill>
                <a:schemeClr val="tx1"/>
              </a:solidFill>
              <a:latin typeface="Arial" charset="0"/>
            </a:endParaRPr>
          </a:p>
          <a:p>
            <a:r>
              <a:rPr lang="en-US" sz="2200" dirty="0" smtClean="0">
                <a:solidFill>
                  <a:schemeClr val="tx1"/>
                </a:solidFill>
                <a:latin typeface="Arial" charset="0"/>
              </a:rPr>
              <a:t>Relevant </a:t>
            </a:r>
            <a:r>
              <a:rPr lang="en-US" sz="2200" dirty="0">
                <a:solidFill>
                  <a:schemeClr val="tx1"/>
                </a:solidFill>
                <a:latin typeface="Arial" charset="0"/>
              </a:rPr>
              <a:t>Animal CT</a:t>
            </a:r>
          </a:p>
        </p:txBody>
      </p:sp>
      <p:sp>
        <p:nvSpPr>
          <p:cNvPr id="15366" name="Text Box 11"/>
          <p:cNvSpPr txBox="1">
            <a:spLocks noChangeArrowheads="1"/>
          </p:cNvSpPr>
          <p:nvPr/>
        </p:nvSpPr>
        <p:spPr bwMode="auto">
          <a:xfrm>
            <a:off x="2362200" y="4040188"/>
            <a:ext cx="4456113" cy="925253"/>
          </a:xfrm>
          <a:prstGeom prst="rect">
            <a:avLst/>
          </a:prstGeom>
          <a:noFill/>
          <a:ln w="9525">
            <a:noFill/>
            <a:miter lim="800000"/>
            <a:headEnd/>
            <a:tailEnd/>
          </a:ln>
        </p:spPr>
        <p:txBody>
          <a:bodyPr wrap="square">
            <a:spAutoFit/>
          </a:bodyPr>
          <a:lstStyle/>
          <a:p>
            <a:pPr algn="ctr"/>
            <a:r>
              <a:rPr lang="en-US" sz="2200" dirty="0">
                <a:solidFill>
                  <a:schemeClr val="tx1"/>
                </a:solidFill>
                <a:latin typeface="Arial" charset="0"/>
              </a:rPr>
              <a:t>Case Controlled Studies, Case Studies, Uncontrolled Models </a:t>
            </a:r>
          </a:p>
          <a:p>
            <a:pPr algn="ctr"/>
            <a:r>
              <a:rPr lang="en-US" sz="2200" dirty="0">
                <a:solidFill>
                  <a:schemeClr val="tx1"/>
                </a:solidFill>
                <a:latin typeface="Arial" charset="0"/>
              </a:rPr>
              <a:t>(Usually </a:t>
            </a:r>
            <a:r>
              <a:rPr lang="en-US" sz="2200" i="1" dirty="0">
                <a:solidFill>
                  <a:schemeClr val="tx1"/>
                </a:solidFill>
                <a:latin typeface="Arial" charset="0"/>
              </a:rPr>
              <a:t>in vivo</a:t>
            </a:r>
            <a:r>
              <a:rPr lang="en-US" sz="2200" dirty="0">
                <a:solidFill>
                  <a:schemeClr val="tx1"/>
                </a:solidFill>
                <a:latin typeface="Arial" charset="0"/>
              </a:rPr>
              <a:t> &gt; </a:t>
            </a:r>
            <a:r>
              <a:rPr lang="en-US" sz="2200" i="1" dirty="0">
                <a:solidFill>
                  <a:schemeClr val="tx1"/>
                </a:solidFill>
                <a:latin typeface="Arial" charset="0"/>
              </a:rPr>
              <a:t>in vitro</a:t>
            </a:r>
            <a:r>
              <a:rPr lang="en-US" sz="2200" dirty="0">
                <a:solidFill>
                  <a:schemeClr val="tx1"/>
                </a:solidFill>
                <a:latin typeface="Arial" charset="0"/>
              </a:rPr>
              <a:t>)</a:t>
            </a:r>
            <a:endParaRPr lang="en-US" sz="2200" i="1" dirty="0">
              <a:solidFill>
                <a:schemeClr val="tx1"/>
              </a:solidFill>
              <a:latin typeface="Arial" charset="0"/>
            </a:endParaRPr>
          </a:p>
        </p:txBody>
      </p:sp>
      <p:sp>
        <p:nvSpPr>
          <p:cNvPr id="15367" name="Text Box 12"/>
          <p:cNvSpPr txBox="1">
            <a:spLocks noChangeArrowheads="1"/>
          </p:cNvSpPr>
          <p:nvPr/>
        </p:nvSpPr>
        <p:spPr bwMode="auto">
          <a:xfrm>
            <a:off x="1252538" y="5164138"/>
            <a:ext cx="6232525" cy="925253"/>
          </a:xfrm>
          <a:prstGeom prst="rect">
            <a:avLst/>
          </a:prstGeom>
          <a:noFill/>
          <a:ln w="9525">
            <a:noFill/>
            <a:miter lim="800000"/>
            <a:headEnd/>
            <a:tailEnd/>
          </a:ln>
        </p:spPr>
        <p:txBody>
          <a:bodyPr>
            <a:spAutoFit/>
          </a:bodyPr>
          <a:lstStyle/>
          <a:p>
            <a:pPr algn="ctr"/>
            <a:r>
              <a:rPr lang="en-US" sz="2200" dirty="0">
                <a:solidFill>
                  <a:schemeClr val="tx1"/>
                </a:solidFill>
                <a:latin typeface="Arial" charset="0"/>
              </a:rPr>
              <a:t>Systematically Validated Opinion</a:t>
            </a:r>
          </a:p>
          <a:p>
            <a:pPr algn="ctr"/>
            <a:r>
              <a:rPr lang="en-US" sz="2200" dirty="0">
                <a:solidFill>
                  <a:schemeClr val="tx1"/>
                </a:solidFill>
                <a:latin typeface="Arial" charset="0"/>
              </a:rPr>
              <a:t>Consensus Statement</a:t>
            </a:r>
          </a:p>
          <a:p>
            <a:pPr algn="ctr"/>
            <a:r>
              <a:rPr lang="en-US" sz="2200" dirty="0">
                <a:solidFill>
                  <a:schemeClr val="tx1"/>
                </a:solidFill>
                <a:latin typeface="Arial" charset="0"/>
              </a:rPr>
              <a:t>Individual Opinion</a:t>
            </a:r>
          </a:p>
        </p:txBody>
      </p:sp>
      <p:sp>
        <p:nvSpPr>
          <p:cNvPr id="12" name="TextBox 11"/>
          <p:cNvSpPr txBox="1"/>
          <p:nvPr/>
        </p:nvSpPr>
        <p:spPr>
          <a:xfrm>
            <a:off x="0" y="1752600"/>
            <a:ext cx="3048000" cy="4534446"/>
          </a:xfrm>
          <a:prstGeom prst="rect">
            <a:avLst/>
          </a:prstGeom>
          <a:noFill/>
        </p:spPr>
        <p:txBody>
          <a:bodyPr wrap="square" rtlCol="0">
            <a:spAutoFit/>
          </a:bodyPr>
          <a:lstStyle/>
          <a:p>
            <a:r>
              <a:rPr lang="en-US" sz="3200" u="sng" dirty="0" smtClean="0">
                <a:solidFill>
                  <a:srgbClr val="70F0FA"/>
                </a:solidFill>
                <a:latin typeface="+mj-lt"/>
              </a:rPr>
              <a:t>Strongest Level</a:t>
            </a:r>
            <a:endParaRPr lang="en-US" sz="3200" b="0" u="sng" dirty="0" smtClean="0">
              <a:solidFill>
                <a:srgbClr val="70F0FA"/>
              </a:solidFill>
              <a:latin typeface="+mj-lt"/>
            </a:endParaRPr>
          </a:p>
          <a:p>
            <a:r>
              <a:rPr lang="en-US" sz="3200" b="0" dirty="0" smtClean="0">
                <a:latin typeface="+mj-lt"/>
              </a:rPr>
              <a:t>  </a:t>
            </a:r>
          </a:p>
          <a:p>
            <a:pPr algn="l"/>
            <a:r>
              <a:rPr lang="en-US" sz="3200" b="0" dirty="0" smtClean="0">
                <a:latin typeface="+mj-lt"/>
              </a:rPr>
              <a:t> A </a:t>
            </a:r>
            <a:r>
              <a:rPr lang="en-US" sz="3200" b="0" u="sng" dirty="0" smtClean="0">
                <a:latin typeface="+mj-lt"/>
              </a:rPr>
              <a:t>&gt;</a:t>
            </a:r>
            <a:r>
              <a:rPr lang="en-US" sz="3200" b="0" dirty="0" smtClean="0">
                <a:latin typeface="+mj-lt"/>
              </a:rPr>
              <a:t> 2 RCTs</a:t>
            </a:r>
          </a:p>
          <a:p>
            <a:endParaRPr lang="en-US" sz="3200" b="0" dirty="0" smtClean="0">
              <a:latin typeface="+mj-lt"/>
            </a:endParaRPr>
          </a:p>
          <a:p>
            <a:r>
              <a:rPr lang="en-US" sz="3200" b="0" dirty="0" smtClean="0">
                <a:latin typeface="+mj-lt"/>
              </a:rPr>
              <a:t> B 1 RCT +…</a:t>
            </a:r>
          </a:p>
          <a:p>
            <a:endParaRPr lang="en-US" sz="3200" b="0" dirty="0" smtClean="0">
              <a:latin typeface="+mj-lt"/>
            </a:endParaRPr>
          </a:p>
          <a:p>
            <a:pPr algn="l"/>
            <a:r>
              <a:rPr lang="en-US" sz="3200" b="0" dirty="0" smtClean="0">
                <a:latin typeface="+mj-lt"/>
              </a:rPr>
              <a:t> C … </a:t>
            </a:r>
          </a:p>
          <a:p>
            <a:pPr algn="l"/>
            <a:endParaRPr lang="en-US" sz="3200" dirty="0" smtClean="0">
              <a:latin typeface="+mj-lt"/>
            </a:endParaRPr>
          </a:p>
          <a:p>
            <a:pPr algn="l"/>
            <a:endParaRPr lang="en-US" sz="3200" b="0" dirty="0" smtClean="0">
              <a:latin typeface="+mj-lt"/>
            </a:endParaRPr>
          </a:p>
          <a:p>
            <a:pPr algn="l"/>
            <a:endParaRPr lang="en-US" sz="3200" dirty="0" smtClean="0">
              <a:latin typeface="+mj-lt"/>
            </a:endParaRPr>
          </a:p>
          <a:p>
            <a:pPr algn="l"/>
            <a:r>
              <a:rPr lang="en-US" sz="3200" b="0" u="sng" dirty="0" smtClean="0">
                <a:latin typeface="+mj-lt"/>
              </a:rPr>
              <a:t>W</a:t>
            </a:r>
            <a:r>
              <a:rPr lang="en-US" sz="3200" b="0" u="sng" dirty="0" smtClean="0">
                <a:solidFill>
                  <a:schemeClr val="tx1"/>
                </a:solidFill>
                <a:latin typeface="+mj-lt"/>
              </a:rPr>
              <a:t>eakest Level</a:t>
            </a:r>
            <a:r>
              <a:rPr lang="en-US" sz="3200" b="0" u="sng" dirty="0" smtClean="0">
                <a:latin typeface="+mj-lt"/>
              </a:rPr>
              <a:t> </a:t>
            </a:r>
            <a:endParaRPr lang="en-US" sz="3200" b="0" u="sng" dirty="0">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 Evidence Supplements Wisdom</a:t>
            </a:r>
            <a:endParaRPr lang="en-US" dirty="0"/>
          </a:p>
        </p:txBody>
      </p:sp>
      <p:graphicFrame>
        <p:nvGraphicFramePr>
          <p:cNvPr id="4" name="Content Placeholder 3"/>
          <p:cNvGraphicFramePr>
            <a:graphicFrameLocks noGrp="1"/>
          </p:cNvGraphicFramePr>
          <p:nvPr>
            <p:ph idx="1"/>
          </p:nvPr>
        </p:nvGraphicFramePr>
        <p:xfrm>
          <a:off x="228600" y="1828800"/>
          <a:ext cx="8610600" cy="4113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609600" y="685800"/>
            <a:ext cx="7772400" cy="5638800"/>
          </a:xfrm>
        </p:spPr>
        <p:txBody>
          <a:bodyPr/>
          <a:lstStyle/>
          <a:p>
            <a:r>
              <a:rPr lang="en-US" sz="3200" dirty="0" smtClean="0"/>
              <a:t>Realize How Evidence Improves </a:t>
            </a:r>
            <a:br>
              <a:rPr lang="en-US" sz="3200" dirty="0" smtClean="0"/>
            </a:br>
            <a:r>
              <a:rPr lang="en-US" sz="3200" dirty="0" smtClean="0"/>
              <a:t>Wound Care Outcomes </a:t>
            </a: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smtClean="0"/>
              <a:t/>
            </a:r>
            <a:br>
              <a:rPr lang="en-US" sz="3200" dirty="0" smtClean="0"/>
            </a:br>
            <a:r>
              <a:rPr lang="en-US" sz="3200" dirty="0"/>
              <a:t/>
            </a:r>
            <a:br>
              <a:rPr lang="en-US" sz="3200" dirty="0"/>
            </a:br>
            <a:r>
              <a:rPr lang="en-US" sz="3200" dirty="0" smtClean="0"/>
              <a:t>BRIDGING THE GAP BETWEEN EVIDENCE AND PRACTICE</a:t>
            </a:r>
            <a:br>
              <a:rPr lang="en-US" sz="3200" dirty="0" smtClean="0"/>
            </a:br>
            <a:r>
              <a:rPr lang="en-US" sz="3200" dirty="0"/>
              <a:t/>
            </a:r>
            <a:br>
              <a:rPr lang="en-US" sz="3200" dirty="0"/>
            </a:br>
            <a:endParaRPr lang="en-US" sz="3200" dirty="0"/>
          </a:p>
        </p:txBody>
      </p:sp>
      <p:graphicFrame>
        <p:nvGraphicFramePr>
          <p:cNvPr id="202755" name="Object 3"/>
          <p:cNvGraphicFramePr>
            <a:graphicFrameLocks noChangeAspect="1"/>
          </p:cNvGraphicFramePr>
          <p:nvPr/>
        </p:nvGraphicFramePr>
        <p:xfrm>
          <a:off x="2971800" y="1676400"/>
          <a:ext cx="2844800" cy="2667000"/>
        </p:xfrm>
        <a:graphic>
          <a:graphicData uri="http://schemas.openxmlformats.org/presentationml/2006/ole">
            <p:oleObj spid="_x0000_s124930" name="Clip" r:id="rId4" imgW="1373400" imgH="1373400" progId="">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p:nvPr>
        </p:nvSpPr>
        <p:spPr/>
        <p:txBody>
          <a:bodyPr/>
          <a:lstStyle/>
          <a:p>
            <a:r>
              <a:rPr lang="en-US" smtClean="0"/>
              <a:t>“Quality health care means...</a:t>
            </a:r>
          </a:p>
        </p:txBody>
      </p:sp>
      <p:sp>
        <p:nvSpPr>
          <p:cNvPr id="14339" name="Rectangle 3"/>
          <p:cNvSpPr>
            <a:spLocks noGrp="1" noChangeArrowheads="1"/>
          </p:cNvSpPr>
          <p:nvPr>
            <p:ph idx="1"/>
          </p:nvPr>
        </p:nvSpPr>
        <p:spPr>
          <a:xfrm>
            <a:off x="0" y="2362200"/>
            <a:ext cx="8610600" cy="4113213"/>
          </a:xfrm>
        </p:spPr>
        <p:txBody>
          <a:bodyPr/>
          <a:lstStyle/>
          <a:p>
            <a:pPr>
              <a:lnSpc>
                <a:spcPct val="80000"/>
              </a:lnSpc>
            </a:pPr>
            <a:r>
              <a:rPr lang="en-US" sz="2800" dirty="0" smtClean="0"/>
              <a:t>Doing the right thing</a:t>
            </a:r>
          </a:p>
          <a:p>
            <a:pPr>
              <a:lnSpc>
                <a:spcPct val="80000"/>
              </a:lnSpc>
            </a:pPr>
            <a:r>
              <a:rPr lang="en-US" sz="2800" dirty="0" smtClean="0"/>
              <a:t>At the right time</a:t>
            </a:r>
          </a:p>
          <a:p>
            <a:pPr>
              <a:lnSpc>
                <a:spcPct val="80000"/>
              </a:lnSpc>
            </a:pPr>
            <a:r>
              <a:rPr lang="en-US" sz="2800" dirty="0" smtClean="0"/>
              <a:t>In the right way</a:t>
            </a:r>
          </a:p>
          <a:p>
            <a:pPr>
              <a:lnSpc>
                <a:spcPct val="80000"/>
              </a:lnSpc>
            </a:pPr>
            <a:r>
              <a:rPr lang="en-US" sz="2800" dirty="0" smtClean="0"/>
              <a:t>To the right person</a:t>
            </a:r>
          </a:p>
          <a:p>
            <a:pPr>
              <a:lnSpc>
                <a:spcPct val="80000"/>
              </a:lnSpc>
            </a:pPr>
            <a:r>
              <a:rPr lang="en-US" sz="2800" dirty="0" smtClean="0"/>
              <a:t>Having best results possible.”</a:t>
            </a:r>
          </a:p>
          <a:p>
            <a:pPr>
              <a:lnSpc>
                <a:spcPct val="80000"/>
              </a:lnSpc>
              <a:buFont typeface="Wingdings" pitchFamily="2" charset="2"/>
              <a:buNone/>
            </a:pPr>
            <a:endParaRPr lang="en-US" sz="2400" dirty="0" smtClean="0"/>
          </a:p>
          <a:p>
            <a:pPr>
              <a:lnSpc>
                <a:spcPct val="80000"/>
              </a:lnSpc>
              <a:buFont typeface="Wingdings" pitchFamily="2" charset="2"/>
              <a:buNone/>
            </a:pPr>
            <a:r>
              <a:rPr lang="en-US" sz="2400" dirty="0" smtClean="0">
                <a:solidFill>
                  <a:srgbClr val="70F0FA"/>
                </a:solidFill>
              </a:rPr>
              <a:t>Agency for Healthcare Research and Quality</a:t>
            </a:r>
          </a:p>
          <a:p>
            <a:pPr>
              <a:spcBef>
                <a:spcPts val="600"/>
              </a:spcBef>
              <a:buFont typeface="Wingdings" pitchFamily="2" charset="2"/>
              <a:buNone/>
            </a:pPr>
            <a:r>
              <a:rPr lang="en-US" sz="2400" dirty="0" smtClean="0">
                <a:solidFill>
                  <a:srgbClr val="70F0FA"/>
                </a:solidFill>
              </a:rPr>
              <a:t>As quoted by </a:t>
            </a:r>
            <a:r>
              <a:rPr lang="en-US" sz="2400" dirty="0" err="1" smtClean="0">
                <a:solidFill>
                  <a:srgbClr val="70F0FA"/>
                </a:solidFill>
              </a:rPr>
              <a:t>Terris</a:t>
            </a:r>
            <a:r>
              <a:rPr lang="en-US" sz="2400" dirty="0" smtClean="0">
                <a:solidFill>
                  <a:srgbClr val="70F0FA"/>
                </a:solidFill>
              </a:rPr>
              <a:t> King, Office of Clinical Standards and Quality Centers for Medicare and Medicaid Services</a:t>
            </a:r>
          </a:p>
          <a:p>
            <a:pPr algn="ctr">
              <a:spcBef>
                <a:spcPts val="600"/>
              </a:spcBef>
              <a:buFont typeface="Wingdings" pitchFamily="2" charset="2"/>
              <a:buNone/>
            </a:pPr>
            <a:r>
              <a:rPr lang="en-US" sz="2400" dirty="0" smtClean="0">
                <a:solidFill>
                  <a:srgbClr val="70F0FA"/>
                </a:solidFill>
              </a:rPr>
              <a:t>CMS, July 15, 2005, </a:t>
            </a:r>
          </a:p>
        </p:txBody>
      </p:sp>
      <p:pic>
        <p:nvPicPr>
          <p:cNvPr id="14340" name="Picture 3"/>
          <p:cNvPicPr>
            <a:picLocks noChangeAspect="1" noChangeArrowheads="1"/>
          </p:cNvPicPr>
          <p:nvPr/>
        </p:nvPicPr>
        <p:blipFill>
          <a:blip r:embed="rId3" cstate="print"/>
          <a:srcRect/>
          <a:stretch>
            <a:fillRect/>
          </a:stretch>
        </p:blipFill>
        <p:spPr bwMode="auto">
          <a:xfrm>
            <a:off x="4876800" y="1295400"/>
            <a:ext cx="3902075" cy="2576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10600" cy="1143000"/>
          </a:xfrm>
        </p:spPr>
        <p:txBody>
          <a:bodyPr/>
          <a:lstStyle/>
          <a:p>
            <a:r>
              <a:rPr lang="en-US" dirty="0" smtClean="0"/>
              <a:t>Pearls For Using Evidence-Based Wound Care</a:t>
            </a:r>
            <a:endParaRPr lang="en-US" dirty="0"/>
          </a:p>
        </p:txBody>
      </p:sp>
      <p:sp>
        <p:nvSpPr>
          <p:cNvPr id="3" name="Content Placeholder 2"/>
          <p:cNvSpPr>
            <a:spLocks noGrp="1"/>
          </p:cNvSpPr>
          <p:nvPr>
            <p:ph idx="1"/>
          </p:nvPr>
        </p:nvSpPr>
        <p:spPr>
          <a:xfrm>
            <a:off x="228600" y="1371600"/>
            <a:ext cx="6629400" cy="4495800"/>
          </a:xfrm>
        </p:spPr>
        <p:txBody>
          <a:bodyPr/>
          <a:lstStyle/>
          <a:p>
            <a:r>
              <a:rPr lang="en-US" sz="2800" dirty="0" smtClean="0"/>
              <a:t>Start with your patients</a:t>
            </a:r>
          </a:p>
          <a:p>
            <a:r>
              <a:rPr lang="en-US" sz="2800" dirty="0" smtClean="0"/>
              <a:t>Multidisciplinary team</a:t>
            </a:r>
          </a:p>
          <a:p>
            <a:r>
              <a:rPr lang="en-US" sz="2800" dirty="0" smtClean="0"/>
              <a:t>Build, use EB protocols</a:t>
            </a:r>
          </a:p>
          <a:p>
            <a:pPr lvl="1">
              <a:spcBef>
                <a:spcPts val="300"/>
              </a:spcBef>
            </a:pPr>
            <a:r>
              <a:rPr lang="en-US" sz="2400" dirty="0" smtClean="0"/>
              <a:t>Patient-oriented </a:t>
            </a:r>
            <a:r>
              <a:rPr lang="en-US" sz="3600" dirty="0" smtClean="0">
                <a:solidFill>
                  <a:srgbClr val="FFC000"/>
                </a:solidFill>
              </a:rPr>
              <a:t>G</a:t>
            </a:r>
            <a:r>
              <a:rPr lang="en-US" sz="2400" dirty="0" smtClean="0"/>
              <a:t>OALs</a:t>
            </a:r>
          </a:p>
          <a:p>
            <a:pPr lvl="1">
              <a:spcBef>
                <a:spcPts val="300"/>
              </a:spcBef>
            </a:pPr>
            <a:r>
              <a:rPr lang="en-US" sz="2400" dirty="0" smtClean="0"/>
              <a:t>Evidence-based </a:t>
            </a:r>
            <a:r>
              <a:rPr lang="en-US" sz="3600" dirty="0" smtClean="0">
                <a:solidFill>
                  <a:srgbClr val="FFC000"/>
                </a:solidFill>
              </a:rPr>
              <a:t>A</a:t>
            </a:r>
            <a:r>
              <a:rPr lang="en-US" sz="2400" dirty="0" smtClean="0"/>
              <a:t>CTION</a:t>
            </a:r>
          </a:p>
          <a:p>
            <a:pPr lvl="1">
              <a:spcBef>
                <a:spcPts val="300"/>
              </a:spcBef>
            </a:pPr>
            <a:r>
              <a:rPr lang="en-US" sz="2400" dirty="0" smtClean="0"/>
              <a:t>Measure </a:t>
            </a:r>
            <a:r>
              <a:rPr lang="en-US" sz="3600" dirty="0" smtClean="0">
                <a:solidFill>
                  <a:srgbClr val="FFC000"/>
                </a:solidFill>
              </a:rPr>
              <a:t>P</a:t>
            </a:r>
            <a:r>
              <a:rPr lang="en-US" sz="2400" dirty="0" smtClean="0"/>
              <a:t>ROGRESS</a:t>
            </a:r>
          </a:p>
          <a:p>
            <a:r>
              <a:rPr lang="en-US" sz="2800" dirty="0" smtClean="0"/>
              <a:t>System-wide Quality Improvement</a:t>
            </a:r>
          </a:p>
          <a:p>
            <a:pPr lvl="1"/>
            <a:r>
              <a:rPr lang="en-US" sz="2400" dirty="0" smtClean="0"/>
              <a:t>Training, tools and check lists</a:t>
            </a:r>
          </a:p>
        </p:txBody>
      </p:sp>
      <p:pic>
        <p:nvPicPr>
          <p:cNvPr id="223240" name="Picture 8" descr="http://t2.gstatic.com/images?q=tbn:ANd9GcTWtCyrnomgr3wBhVdPDwg_Cxr8ytTkF4KB1DJRxlwzg5RAHW672Q"/>
          <p:cNvPicPr>
            <a:picLocks noChangeAspect="1" noChangeArrowheads="1"/>
          </p:cNvPicPr>
          <p:nvPr/>
        </p:nvPicPr>
        <p:blipFill>
          <a:blip r:embed="rId3" cstate="print"/>
          <a:srcRect/>
          <a:stretch>
            <a:fillRect/>
          </a:stretch>
        </p:blipFill>
        <p:spPr bwMode="auto">
          <a:xfrm>
            <a:off x="5675572" y="1642452"/>
            <a:ext cx="1944428" cy="1786548"/>
          </a:xfrm>
          <a:prstGeom prst="rect">
            <a:avLst/>
          </a:prstGeom>
          <a:noFill/>
        </p:spPr>
      </p:pic>
      <p:sp>
        <p:nvSpPr>
          <p:cNvPr id="10" name="Text Box 4"/>
          <p:cNvSpPr txBox="1">
            <a:spLocks noChangeArrowheads="1"/>
          </p:cNvSpPr>
          <p:nvPr/>
        </p:nvSpPr>
        <p:spPr bwMode="auto">
          <a:xfrm>
            <a:off x="381000" y="5791200"/>
            <a:ext cx="8312150" cy="849463"/>
          </a:xfrm>
          <a:prstGeom prst="rect">
            <a:avLst/>
          </a:prstGeom>
          <a:noFill/>
          <a:ln w="9525" algn="ctr">
            <a:noFill/>
            <a:miter lim="800000"/>
            <a:headEnd/>
            <a:tailEnd/>
          </a:ln>
          <a:effectLst/>
        </p:spPr>
        <p:txBody>
          <a:bodyPr>
            <a:spAutoFit/>
          </a:bodyPr>
          <a:lstStyle/>
          <a:p>
            <a:r>
              <a:rPr lang="en-US" sz="2000" i="1" baseline="30000" dirty="0" smtClean="0">
                <a:solidFill>
                  <a:srgbClr val="66FFCC"/>
                </a:solidFill>
              </a:rPr>
              <a:t>1</a:t>
            </a:r>
            <a:r>
              <a:rPr lang="en-US" sz="2000" i="1" dirty="0" smtClean="0">
                <a:solidFill>
                  <a:srgbClr val="66FFCC"/>
                </a:solidFill>
              </a:rPr>
              <a:t> </a:t>
            </a:r>
            <a:r>
              <a:rPr lang="en-US" sz="2000" dirty="0" smtClean="0">
                <a:solidFill>
                  <a:srgbClr val="66FFCC"/>
                </a:solidFill>
              </a:rPr>
              <a:t>Morrell C. </a:t>
            </a:r>
            <a:r>
              <a:rPr lang="en-US" sz="2000" i="1" dirty="0" smtClean="0">
                <a:solidFill>
                  <a:srgbClr val="66FFCC"/>
                </a:solidFill>
              </a:rPr>
              <a:t>et al. Nurs Stand. 2001 Apr 11-17;15(30):68-73.</a:t>
            </a:r>
          </a:p>
          <a:p>
            <a:r>
              <a:rPr lang="en-US" sz="2000" i="1" baseline="30000" dirty="0" smtClean="0">
                <a:solidFill>
                  <a:srgbClr val="66FFCC"/>
                </a:solidFill>
              </a:rPr>
              <a:t>2</a:t>
            </a:r>
            <a:r>
              <a:rPr lang="en-US" sz="2000" i="1" dirty="0" smtClean="0">
                <a:solidFill>
                  <a:srgbClr val="66FFCC"/>
                </a:solidFill>
              </a:rPr>
              <a:t> </a:t>
            </a:r>
            <a:r>
              <a:rPr lang="en-US" sz="2000" dirty="0" smtClean="0">
                <a:solidFill>
                  <a:srgbClr val="66FFCC"/>
                </a:solidFill>
              </a:rPr>
              <a:t>van Rijswijk L. </a:t>
            </a:r>
            <a:r>
              <a:rPr lang="en-US" sz="2000" i="1" dirty="0" smtClean="0">
                <a:solidFill>
                  <a:srgbClr val="66FFCC"/>
                </a:solidFill>
              </a:rPr>
              <a:t>Amer J. Nursing</a:t>
            </a:r>
            <a:r>
              <a:rPr lang="en-US" sz="2000" dirty="0" smtClean="0">
                <a:solidFill>
                  <a:srgbClr val="66FFCC"/>
                </a:solidFill>
              </a:rPr>
              <a:t> 2004; 104(2):28-30.</a:t>
            </a:r>
            <a:r>
              <a:rPr lang="en-US" sz="2000" i="1" dirty="0" smtClean="0">
                <a:solidFill>
                  <a:srgbClr val="66FFCC"/>
                </a:solidFill>
              </a:rPr>
              <a:t> </a:t>
            </a:r>
          </a:p>
          <a:p>
            <a:pPr marL="457200" indent="-457200"/>
            <a:r>
              <a:rPr lang="en-US" sz="2000" baseline="30000" dirty="0" smtClean="0">
                <a:solidFill>
                  <a:srgbClr val="70F0FA"/>
                </a:solidFill>
              </a:rPr>
              <a:t>3 </a:t>
            </a:r>
            <a:r>
              <a:rPr lang="en-US" sz="2000" dirty="0" smtClean="0">
                <a:solidFill>
                  <a:srgbClr val="70F0FA"/>
                </a:solidFill>
              </a:rPr>
              <a:t>Hermans </a:t>
            </a:r>
            <a:r>
              <a:rPr lang="en-US" sz="2000" dirty="0">
                <a:solidFill>
                  <a:srgbClr val="70F0FA"/>
                </a:solidFill>
              </a:rPr>
              <a:t>MHE, Bolton LL</a:t>
            </a:r>
            <a:r>
              <a:rPr lang="en-US" sz="2000" dirty="0" smtClean="0">
                <a:solidFill>
                  <a:srgbClr val="70F0FA"/>
                </a:solidFill>
              </a:rPr>
              <a:t>,. </a:t>
            </a:r>
            <a:r>
              <a:rPr lang="en-US" sz="2000" i="1" dirty="0">
                <a:solidFill>
                  <a:srgbClr val="70F0FA"/>
                </a:solidFill>
              </a:rPr>
              <a:t>Remington Report</a:t>
            </a:r>
            <a:r>
              <a:rPr lang="en-US" sz="2000" dirty="0">
                <a:solidFill>
                  <a:srgbClr val="70F0FA"/>
                </a:solidFill>
              </a:rPr>
              <a:t>, 2001; 9(6) Suppl. 1:6-8</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EB Practice Starts With </a:t>
            </a:r>
            <a:br>
              <a:rPr lang="en-US" dirty="0" smtClean="0"/>
            </a:br>
            <a:r>
              <a:rPr lang="en-US" dirty="0" smtClean="0"/>
              <a:t>YOU and YOUR PATIENTS</a:t>
            </a:r>
            <a:endParaRPr lang="en-US" dirty="0"/>
          </a:p>
        </p:txBody>
      </p:sp>
      <p:sp>
        <p:nvSpPr>
          <p:cNvPr id="3" name="Content Placeholder 2"/>
          <p:cNvSpPr>
            <a:spLocks noGrp="1"/>
          </p:cNvSpPr>
          <p:nvPr>
            <p:ph idx="1"/>
          </p:nvPr>
        </p:nvSpPr>
        <p:spPr>
          <a:xfrm>
            <a:off x="0" y="1828801"/>
            <a:ext cx="6629400" cy="3276599"/>
          </a:xfrm>
        </p:spPr>
        <p:txBody>
          <a:bodyPr/>
          <a:lstStyle/>
          <a:p>
            <a:r>
              <a:rPr lang="en-US" dirty="0" smtClean="0"/>
              <a:t> Know your wound patients</a:t>
            </a:r>
          </a:p>
          <a:p>
            <a:pPr lvl="1"/>
            <a:r>
              <a:rPr lang="en-US" dirty="0" smtClean="0"/>
              <a:t>Etiology / diagnosis</a:t>
            </a:r>
          </a:p>
          <a:p>
            <a:pPr lvl="1"/>
            <a:r>
              <a:rPr lang="en-US" dirty="0" smtClean="0"/>
              <a:t>Needs, wishes, goals</a:t>
            </a:r>
          </a:p>
          <a:p>
            <a:pPr lvl="1"/>
            <a:r>
              <a:rPr lang="en-US" dirty="0" smtClean="0"/>
              <a:t>Risk factors</a:t>
            </a:r>
          </a:p>
          <a:p>
            <a:pPr lvl="1"/>
            <a:r>
              <a:rPr lang="en-US" dirty="0" smtClean="0"/>
              <a:t>Measured progress</a:t>
            </a:r>
          </a:p>
          <a:p>
            <a:pPr lvl="1"/>
            <a:r>
              <a:rPr lang="en-US" dirty="0" smtClean="0"/>
              <a:t>Expected mean healing time </a:t>
            </a:r>
            <a:r>
              <a:rPr lang="en-US" baseline="30000" dirty="0" smtClean="0"/>
              <a:t>1</a:t>
            </a:r>
            <a:endParaRPr lang="en-US" dirty="0" smtClean="0"/>
          </a:p>
        </p:txBody>
      </p:sp>
      <p:pic>
        <p:nvPicPr>
          <p:cNvPr id="4" name="Picture 2" descr="http://t3.gstatic.com/images?q=tbn:ANd9GcSYh5fV9wMw6SkOsmKWV9G0EfmlZ0iUfr46pqjuWF3JLAFMBwTubg"/>
          <p:cNvPicPr>
            <a:picLocks noChangeAspect="1" noChangeArrowheads="1"/>
          </p:cNvPicPr>
          <p:nvPr/>
        </p:nvPicPr>
        <p:blipFill>
          <a:blip r:embed="rId3" cstate="print"/>
          <a:srcRect/>
          <a:stretch>
            <a:fillRect/>
          </a:stretch>
        </p:blipFill>
        <p:spPr bwMode="auto">
          <a:xfrm>
            <a:off x="6096000" y="1828800"/>
            <a:ext cx="1997676" cy="2667000"/>
          </a:xfrm>
          <a:prstGeom prst="rect">
            <a:avLst/>
          </a:prstGeom>
          <a:noFill/>
        </p:spPr>
      </p:pic>
      <p:graphicFrame>
        <p:nvGraphicFramePr>
          <p:cNvPr id="5" name="Table 4"/>
          <p:cNvGraphicFramePr>
            <a:graphicFrameLocks noGrp="1"/>
          </p:cNvGraphicFramePr>
          <p:nvPr/>
        </p:nvGraphicFramePr>
        <p:xfrm>
          <a:off x="533400" y="5029200"/>
          <a:ext cx="7543801" cy="1188720"/>
        </p:xfrm>
        <a:graphic>
          <a:graphicData uri="http://schemas.openxmlformats.org/drawingml/2006/table">
            <a:tbl>
              <a:tblPr firstRow="1" bandRow="1">
                <a:tableStyleId>{5C22544A-7EE6-4342-B048-85BDC9FD1C3A}</a:tableStyleId>
              </a:tblPr>
              <a:tblGrid>
                <a:gridCol w="2734628"/>
                <a:gridCol w="2294573"/>
                <a:gridCol w="2514600"/>
              </a:tblGrid>
              <a:tr h="370840">
                <a:tc>
                  <a:txBody>
                    <a:bodyPr/>
                    <a:lstStyle/>
                    <a:p>
                      <a:pPr algn="ctr"/>
                      <a:r>
                        <a:rPr lang="en-US" sz="2000" dirty="0" smtClean="0">
                          <a:solidFill>
                            <a:schemeClr val="tx1"/>
                          </a:solidFill>
                        </a:rPr>
                        <a:t>Depth</a:t>
                      </a:r>
                      <a:endParaRPr lang="en-US" sz="2000" dirty="0">
                        <a:solidFill>
                          <a:schemeClr val="tx1"/>
                        </a:solidFill>
                      </a:endParaRPr>
                    </a:p>
                  </a:txBody>
                  <a:tcPr>
                    <a:solidFill>
                      <a:schemeClr val="accent1">
                        <a:lumMod val="40000"/>
                        <a:lumOff val="60000"/>
                      </a:schemeClr>
                    </a:solidFill>
                  </a:tcPr>
                </a:tc>
                <a:tc>
                  <a:txBody>
                    <a:bodyPr/>
                    <a:lstStyle/>
                    <a:p>
                      <a:pPr algn="ctr"/>
                      <a:r>
                        <a:rPr lang="en-US" sz="2000" dirty="0" smtClean="0">
                          <a:solidFill>
                            <a:schemeClr val="tx1"/>
                          </a:solidFill>
                        </a:rPr>
                        <a:t>Venous Ulcer</a:t>
                      </a:r>
                      <a:endParaRPr lang="en-US" sz="2000" dirty="0">
                        <a:solidFill>
                          <a:schemeClr val="tx1"/>
                        </a:solidFill>
                      </a:endParaRPr>
                    </a:p>
                  </a:txBody>
                  <a:tcPr>
                    <a:solidFill>
                      <a:schemeClr val="accent1">
                        <a:lumMod val="40000"/>
                        <a:lumOff val="60000"/>
                      </a:schemeClr>
                    </a:solidFill>
                  </a:tcPr>
                </a:tc>
                <a:tc>
                  <a:txBody>
                    <a:bodyPr/>
                    <a:lstStyle/>
                    <a:p>
                      <a:pPr algn="ctr"/>
                      <a:r>
                        <a:rPr lang="en-US" sz="2000" dirty="0" smtClean="0">
                          <a:solidFill>
                            <a:schemeClr val="tx1"/>
                          </a:solidFill>
                        </a:rPr>
                        <a:t>Pressure Ulcer</a:t>
                      </a:r>
                      <a:endParaRPr lang="en-US" sz="2000" dirty="0">
                        <a:solidFill>
                          <a:schemeClr val="tx1"/>
                        </a:solidFill>
                      </a:endParaRPr>
                    </a:p>
                  </a:txBody>
                  <a:tcPr>
                    <a:solidFill>
                      <a:schemeClr val="accent1">
                        <a:lumMod val="40000"/>
                        <a:lumOff val="60000"/>
                      </a:schemeClr>
                    </a:solidFill>
                  </a:tcPr>
                </a:tc>
              </a:tr>
              <a:tr h="370840">
                <a:tc>
                  <a:txBody>
                    <a:bodyPr/>
                    <a:lstStyle/>
                    <a:p>
                      <a:r>
                        <a:rPr lang="en-US" sz="2000" dirty="0" smtClean="0"/>
                        <a:t>Partial-Thickness</a:t>
                      </a:r>
                      <a:endParaRPr lang="en-US" sz="2000" dirty="0"/>
                    </a:p>
                  </a:txBody>
                  <a:tcPr/>
                </a:tc>
                <a:tc>
                  <a:txBody>
                    <a:bodyPr/>
                    <a:lstStyle/>
                    <a:p>
                      <a:pPr algn="ctr"/>
                      <a:r>
                        <a:rPr lang="en-US" sz="2000" dirty="0" smtClean="0"/>
                        <a:t>29</a:t>
                      </a:r>
                      <a:r>
                        <a:rPr lang="en-US" sz="2000" baseline="0" dirty="0" smtClean="0"/>
                        <a:t> days (n=30)</a:t>
                      </a:r>
                      <a:endParaRPr lang="en-US" sz="2000" dirty="0"/>
                    </a:p>
                  </a:txBody>
                  <a:tcPr/>
                </a:tc>
                <a:tc>
                  <a:txBody>
                    <a:bodyPr/>
                    <a:lstStyle/>
                    <a:p>
                      <a:pPr algn="ctr"/>
                      <a:r>
                        <a:rPr lang="en-US" sz="2000" dirty="0" smtClean="0"/>
                        <a:t>31 days (n=134)</a:t>
                      </a:r>
                      <a:endParaRPr lang="en-US" sz="2000" dirty="0"/>
                    </a:p>
                  </a:txBody>
                  <a:tcPr/>
                </a:tc>
              </a:tr>
              <a:tr h="370840">
                <a:tc>
                  <a:txBody>
                    <a:bodyPr/>
                    <a:lstStyle/>
                    <a:p>
                      <a:r>
                        <a:rPr lang="en-US" sz="2000" dirty="0" smtClean="0"/>
                        <a:t>Full-thickness</a:t>
                      </a:r>
                      <a:endParaRPr lang="en-US" sz="2000" dirty="0"/>
                    </a:p>
                  </a:txBody>
                  <a:tcPr/>
                </a:tc>
                <a:tc>
                  <a:txBody>
                    <a:bodyPr/>
                    <a:lstStyle/>
                    <a:p>
                      <a:pPr algn="ctr"/>
                      <a:r>
                        <a:rPr lang="en-US" sz="2000" dirty="0" smtClean="0"/>
                        <a:t>57 days (n=124)</a:t>
                      </a:r>
                      <a:endParaRPr lang="en-US" sz="2000" dirty="0"/>
                    </a:p>
                  </a:txBody>
                  <a:tcPr/>
                </a:tc>
                <a:tc>
                  <a:txBody>
                    <a:bodyPr/>
                    <a:lstStyle/>
                    <a:p>
                      <a:pPr algn="ctr"/>
                      <a:r>
                        <a:rPr lang="en-US" sz="2000" dirty="0" smtClean="0"/>
                        <a:t>62 days (n=373)</a:t>
                      </a:r>
                      <a:endParaRPr lang="en-US" sz="2000" dirty="0"/>
                    </a:p>
                  </a:txBody>
                  <a:tcPr/>
                </a:tc>
              </a:tr>
            </a:tbl>
          </a:graphicData>
        </a:graphic>
      </p:graphicFrame>
      <p:sp>
        <p:nvSpPr>
          <p:cNvPr id="6" name="Text Box 7"/>
          <p:cNvSpPr txBox="1">
            <a:spLocks noChangeArrowheads="1"/>
          </p:cNvSpPr>
          <p:nvPr/>
        </p:nvSpPr>
        <p:spPr bwMode="auto">
          <a:xfrm>
            <a:off x="381000" y="6400800"/>
            <a:ext cx="8012835" cy="344710"/>
          </a:xfrm>
          <a:prstGeom prst="rect">
            <a:avLst/>
          </a:prstGeom>
          <a:noFill/>
          <a:ln w="9525" algn="ctr">
            <a:noFill/>
            <a:miter lim="800000"/>
            <a:headEnd/>
            <a:tailEnd/>
          </a:ln>
          <a:effectLst/>
        </p:spPr>
        <p:txBody>
          <a:bodyPr wrap="square">
            <a:spAutoFit/>
          </a:bodyPr>
          <a:lstStyle/>
          <a:p>
            <a:pPr algn="l"/>
            <a:r>
              <a:rPr lang="en-US" sz="2000" baseline="30000" dirty="0">
                <a:solidFill>
                  <a:srgbClr val="70F0FA"/>
                </a:solidFill>
              </a:rPr>
              <a:t>1</a:t>
            </a:r>
            <a:r>
              <a:rPr lang="sv-SE" sz="2000" dirty="0">
                <a:solidFill>
                  <a:srgbClr val="70F0FA"/>
                </a:solidFill>
              </a:rPr>
              <a:t>Bolton L, McNees P,  van Rijswijk L </a:t>
            </a:r>
            <a:r>
              <a:rPr lang="sv-SE" sz="2000" i="1" dirty="0">
                <a:solidFill>
                  <a:srgbClr val="70F0FA"/>
                </a:solidFill>
              </a:rPr>
              <a:t>et al.</a:t>
            </a:r>
            <a:r>
              <a:rPr lang="sv-SE" sz="2000" dirty="0">
                <a:solidFill>
                  <a:srgbClr val="70F0FA"/>
                </a:solidFill>
              </a:rPr>
              <a:t> </a:t>
            </a:r>
            <a:r>
              <a:rPr lang="en-US" sz="2000" i="1" dirty="0">
                <a:solidFill>
                  <a:srgbClr val="70F0FA"/>
                </a:solidFill>
              </a:rPr>
              <a:t>JWOCN </a:t>
            </a:r>
            <a:r>
              <a:rPr lang="en-US" sz="2000" dirty="0">
                <a:solidFill>
                  <a:srgbClr val="70F0FA"/>
                </a:solidFill>
              </a:rPr>
              <a:t>2004; 31(3):</a:t>
            </a:r>
            <a:r>
              <a:rPr lang="en-US" sz="2000" dirty="0" smtClean="0">
                <a:solidFill>
                  <a:srgbClr val="70F0FA"/>
                </a:solidFill>
              </a:rPr>
              <a:t>65-71</a:t>
            </a:r>
            <a:endParaRPr lang="en-US" sz="2000" dirty="0">
              <a:solidFill>
                <a:srgbClr val="70F0FA"/>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304800" y="533400"/>
            <a:ext cx="8534400" cy="990600"/>
          </a:xfrm>
        </p:spPr>
        <p:txBody>
          <a:bodyPr/>
          <a:lstStyle/>
          <a:p>
            <a:r>
              <a:rPr lang="en-US" dirty="0" smtClean="0"/>
              <a:t>Multidisciplinary Team’s Work!</a:t>
            </a:r>
            <a:endParaRPr lang="en-US" sz="4000" dirty="0"/>
          </a:p>
        </p:txBody>
      </p:sp>
      <p:pic>
        <p:nvPicPr>
          <p:cNvPr id="306179" name="Picture 3"/>
          <p:cNvPicPr>
            <a:picLocks noChangeAspect="1" noChangeArrowheads="1"/>
          </p:cNvPicPr>
          <p:nvPr/>
        </p:nvPicPr>
        <p:blipFill>
          <a:blip r:embed="rId3" cstate="print"/>
          <a:srcRect/>
          <a:stretch>
            <a:fillRect/>
          </a:stretch>
        </p:blipFill>
        <p:spPr bwMode="auto">
          <a:xfrm>
            <a:off x="5257800" y="2286000"/>
            <a:ext cx="3886200" cy="2579688"/>
          </a:xfrm>
          <a:prstGeom prst="rect">
            <a:avLst/>
          </a:prstGeom>
          <a:noFill/>
        </p:spPr>
      </p:pic>
      <p:sp>
        <p:nvSpPr>
          <p:cNvPr id="306180" name="Rectangle 4"/>
          <p:cNvSpPr>
            <a:spLocks noChangeArrowheads="1"/>
          </p:cNvSpPr>
          <p:nvPr/>
        </p:nvSpPr>
        <p:spPr bwMode="auto">
          <a:xfrm>
            <a:off x="457200" y="2743200"/>
            <a:ext cx="4495800" cy="3886200"/>
          </a:xfrm>
          <a:prstGeom prst="rect">
            <a:avLst/>
          </a:prstGeom>
          <a:noFill/>
          <a:ln w="9525">
            <a:noFill/>
            <a:miter lim="800000"/>
            <a:headEnd/>
            <a:tailEnd/>
          </a:ln>
          <a:effectLst>
            <a:outerShdw dist="35921" dir="2700000" algn="ctr" rotWithShape="0">
              <a:schemeClr val="bg2"/>
            </a:outerShdw>
          </a:effectLst>
        </p:spPr>
        <p:txBody>
          <a:bodyPr/>
          <a:lstStyle/>
          <a:p>
            <a:pPr marL="342900" indent="-342900" algn="l">
              <a:spcBef>
                <a:spcPct val="20000"/>
              </a:spcBef>
              <a:buFontTx/>
              <a:buChar char="•"/>
            </a:pPr>
            <a:r>
              <a:rPr lang="en-US" sz="2800" dirty="0" smtClean="0"/>
              <a:t>Diagnose wound cause</a:t>
            </a:r>
            <a:endParaRPr lang="en-US" sz="2800" dirty="0"/>
          </a:p>
          <a:p>
            <a:pPr marL="742950" lvl="1" indent="-285750" algn="l">
              <a:spcBef>
                <a:spcPct val="20000"/>
              </a:spcBef>
              <a:buFontTx/>
              <a:buChar char="–"/>
            </a:pPr>
            <a:r>
              <a:rPr lang="en-US" dirty="0"/>
              <a:t>Vasculature</a:t>
            </a:r>
          </a:p>
          <a:p>
            <a:pPr marL="742950" lvl="1" indent="-285750" algn="l">
              <a:spcBef>
                <a:spcPct val="20000"/>
              </a:spcBef>
              <a:buFontTx/>
              <a:buChar char="–"/>
            </a:pPr>
            <a:r>
              <a:rPr lang="en-US" dirty="0"/>
              <a:t> Nutrition</a:t>
            </a:r>
          </a:p>
          <a:p>
            <a:pPr marL="742950" lvl="1" indent="-285750" algn="l">
              <a:spcBef>
                <a:spcPct val="20000"/>
              </a:spcBef>
              <a:buFontTx/>
              <a:buChar char="–"/>
            </a:pPr>
            <a:r>
              <a:rPr lang="en-US" dirty="0"/>
              <a:t>Endocrinology</a:t>
            </a:r>
          </a:p>
          <a:p>
            <a:pPr marL="742950" lvl="1" indent="-285750" algn="l">
              <a:spcBef>
                <a:spcPct val="20000"/>
              </a:spcBef>
              <a:buFontTx/>
              <a:buChar char="–"/>
            </a:pPr>
            <a:r>
              <a:rPr lang="en-US" dirty="0"/>
              <a:t>Immune Disorders</a:t>
            </a:r>
          </a:p>
          <a:p>
            <a:pPr marL="742950" lvl="1" indent="-285750" algn="l">
              <a:spcBef>
                <a:spcPct val="20000"/>
              </a:spcBef>
              <a:buFontTx/>
              <a:buChar char="–"/>
            </a:pPr>
            <a:r>
              <a:rPr lang="en-US" dirty="0"/>
              <a:t>Infection</a:t>
            </a:r>
          </a:p>
          <a:p>
            <a:pPr marL="742950" lvl="1" indent="-285750" algn="l">
              <a:spcBef>
                <a:spcPct val="20000"/>
              </a:spcBef>
              <a:buFontTx/>
              <a:buChar char="–"/>
            </a:pPr>
            <a:r>
              <a:rPr lang="en-US" dirty="0"/>
              <a:t>Excessive/Prolonged Pressure/Moisture</a:t>
            </a:r>
          </a:p>
          <a:p>
            <a:pPr marL="742950" lvl="1" indent="-285750" algn="l">
              <a:spcBef>
                <a:spcPct val="20000"/>
              </a:spcBef>
              <a:buFontTx/>
              <a:buChar char="–"/>
            </a:pPr>
            <a:r>
              <a:rPr lang="en-US" dirty="0"/>
              <a:t>Repeated Physical or Chemical Trauma</a:t>
            </a:r>
          </a:p>
        </p:txBody>
      </p:sp>
      <p:sp>
        <p:nvSpPr>
          <p:cNvPr id="306181" name="Text Box 5"/>
          <p:cNvSpPr txBox="1">
            <a:spLocks noChangeArrowheads="1"/>
          </p:cNvSpPr>
          <p:nvPr/>
        </p:nvSpPr>
        <p:spPr bwMode="auto">
          <a:xfrm>
            <a:off x="609600" y="1676400"/>
            <a:ext cx="3733800" cy="1000851"/>
          </a:xfrm>
          <a:prstGeom prst="rect">
            <a:avLst/>
          </a:prstGeom>
          <a:noFill/>
          <a:ln w="9525" algn="ctr">
            <a:noFill/>
            <a:miter lim="800000"/>
            <a:headEnd/>
            <a:tailEnd/>
          </a:ln>
          <a:effectLst/>
        </p:spPr>
        <p:txBody>
          <a:bodyPr>
            <a:spAutoFit/>
          </a:bodyPr>
          <a:lstStyle/>
          <a:p>
            <a:pPr algn="ctr"/>
            <a:r>
              <a:rPr lang="en-US" dirty="0"/>
              <a:t>The wound is attached to</a:t>
            </a:r>
          </a:p>
          <a:p>
            <a:pPr algn="ctr"/>
            <a:r>
              <a:rPr lang="en-US" dirty="0"/>
              <a:t> </a:t>
            </a:r>
            <a:r>
              <a:rPr lang="en-US" dirty="0">
                <a:solidFill>
                  <a:srgbClr val="FFCC99"/>
                </a:solidFill>
              </a:rPr>
              <a:t>A </a:t>
            </a:r>
            <a:r>
              <a:rPr lang="en-US" dirty="0" smtClean="0">
                <a:solidFill>
                  <a:srgbClr val="FFCC99"/>
                </a:solidFill>
              </a:rPr>
              <a:t>PATIENT!</a:t>
            </a:r>
            <a:endParaRPr lang="en-US" dirty="0">
              <a:solidFill>
                <a:srgbClr val="FFCC99"/>
              </a:solidFill>
            </a:endParaRPr>
          </a:p>
          <a:p>
            <a:pPr algn="ctr"/>
            <a:r>
              <a:rPr lang="en-US" dirty="0">
                <a:solidFill>
                  <a:schemeClr val="accent1"/>
                </a:solidFill>
              </a:rPr>
              <a:t> </a:t>
            </a:r>
            <a:endParaRPr lang="en-US" dirty="0"/>
          </a:p>
        </p:txBody>
      </p:sp>
    </p:spTree>
  </p:cSld>
  <p:clrMapOvr>
    <a:masterClrMapping/>
  </p:clrMapOvr>
  <p:transition advTm="12112"/>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457200" y="228600"/>
            <a:ext cx="8382000" cy="1143000"/>
          </a:xfrm>
        </p:spPr>
        <p:txBody>
          <a:bodyPr/>
          <a:lstStyle/>
          <a:p>
            <a:r>
              <a:rPr lang="en-US" dirty="0" smtClean="0"/>
              <a:t>Evidence-Based</a:t>
            </a:r>
            <a:r>
              <a:rPr lang="en-US" dirty="0"/>
              <a:t/>
            </a:r>
            <a:br>
              <a:rPr lang="en-US" dirty="0"/>
            </a:br>
            <a:r>
              <a:rPr lang="en-US" dirty="0"/>
              <a:t> </a:t>
            </a:r>
            <a:r>
              <a:rPr lang="en-US" sz="4800" dirty="0" smtClean="0"/>
              <a:t>A</a:t>
            </a:r>
            <a:r>
              <a:rPr lang="en-US" sz="3600" dirty="0" smtClean="0"/>
              <a:t>CTION </a:t>
            </a:r>
            <a:r>
              <a:rPr lang="en-US" sz="3600" dirty="0"/>
              <a:t>PLAN TO REACH GOALS</a:t>
            </a:r>
          </a:p>
        </p:txBody>
      </p:sp>
      <p:sp>
        <p:nvSpPr>
          <p:cNvPr id="212995" name="Rectangle 3"/>
          <p:cNvSpPr>
            <a:spLocks noGrp="1" noChangeArrowheads="1"/>
          </p:cNvSpPr>
          <p:nvPr>
            <p:ph type="body" sz="half" idx="1"/>
          </p:nvPr>
        </p:nvSpPr>
        <p:spPr>
          <a:xfrm>
            <a:off x="5326063" y="2743200"/>
            <a:ext cx="3817937" cy="4114800"/>
          </a:xfrm>
        </p:spPr>
        <p:txBody>
          <a:bodyPr/>
          <a:lstStyle/>
          <a:p>
            <a:r>
              <a:rPr lang="en-US" dirty="0"/>
              <a:t>DEBRIS</a:t>
            </a:r>
          </a:p>
          <a:p>
            <a:endParaRPr lang="en-US" dirty="0"/>
          </a:p>
          <a:p>
            <a:r>
              <a:rPr lang="en-US" dirty="0"/>
              <a:t>EXUDATE</a:t>
            </a:r>
          </a:p>
          <a:p>
            <a:endParaRPr lang="en-US" dirty="0"/>
          </a:p>
          <a:p>
            <a:r>
              <a:rPr lang="en-US" dirty="0"/>
              <a:t>DRY</a:t>
            </a:r>
          </a:p>
          <a:p>
            <a:endParaRPr lang="en-US" dirty="0"/>
          </a:p>
          <a:p>
            <a:r>
              <a:rPr lang="en-US" dirty="0"/>
              <a:t>NECROSIS  </a:t>
            </a:r>
          </a:p>
        </p:txBody>
      </p:sp>
      <p:sp>
        <p:nvSpPr>
          <p:cNvPr id="212996" name="AutoShape 4"/>
          <p:cNvSpPr>
            <a:spLocks noChangeArrowheads="1"/>
          </p:cNvSpPr>
          <p:nvPr/>
        </p:nvSpPr>
        <p:spPr bwMode="auto">
          <a:xfrm>
            <a:off x="7350126" y="2743200"/>
            <a:ext cx="1692275" cy="685800"/>
          </a:xfrm>
          <a:prstGeom prst="cloudCallout">
            <a:avLst>
              <a:gd name="adj1" fmla="val -23000"/>
              <a:gd name="adj2" fmla="val 12269"/>
            </a:avLst>
          </a:prstGeom>
          <a:solidFill>
            <a:srgbClr val="FFFF00"/>
          </a:solidFill>
          <a:ln w="9525">
            <a:solidFill>
              <a:schemeClr val="tx1"/>
            </a:solidFill>
            <a:round/>
            <a:headEnd/>
            <a:tailEnd/>
          </a:ln>
          <a:effectLst>
            <a:outerShdw dist="35921" dir="2700000" algn="ctr" rotWithShape="0">
              <a:schemeClr val="bg2"/>
            </a:outerShdw>
          </a:effectLst>
        </p:spPr>
        <p:txBody>
          <a:bodyPr wrap="none" anchor="ctr"/>
          <a:lstStyle/>
          <a:p>
            <a:pPr algn="ctr"/>
            <a:r>
              <a:rPr lang="en-US" b="1" i="0" baseline="0" dirty="0">
                <a:solidFill>
                  <a:schemeClr val="tx1"/>
                </a:solidFill>
              </a:rPr>
              <a:t>CLEANSE</a:t>
            </a:r>
          </a:p>
        </p:txBody>
      </p:sp>
      <p:sp>
        <p:nvSpPr>
          <p:cNvPr id="212997" name="Rectangle 5"/>
          <p:cNvSpPr>
            <a:spLocks noGrp="1" noChangeArrowheads="1"/>
          </p:cNvSpPr>
          <p:nvPr>
            <p:ph type="body" sz="half" idx="2"/>
          </p:nvPr>
        </p:nvSpPr>
        <p:spPr>
          <a:xfrm>
            <a:off x="228600" y="2057400"/>
            <a:ext cx="4470400" cy="4531895"/>
          </a:xfrm>
        </p:spPr>
        <p:txBody>
          <a:bodyPr/>
          <a:lstStyle/>
          <a:p>
            <a:r>
              <a:rPr lang="en-US" dirty="0" smtClean="0"/>
              <a:t>PREVENT  PU, VU, DU</a:t>
            </a:r>
          </a:p>
          <a:p>
            <a:endParaRPr lang="en-US" dirty="0" smtClean="0"/>
          </a:p>
          <a:p>
            <a:r>
              <a:rPr lang="en-US" dirty="0" smtClean="0"/>
              <a:t>OPEN </a:t>
            </a:r>
            <a:r>
              <a:rPr lang="en-US" dirty="0"/>
              <a:t>WOUND</a:t>
            </a:r>
          </a:p>
          <a:p>
            <a:pPr lvl="1"/>
            <a:r>
              <a:rPr lang="en-US" dirty="0"/>
              <a:t>HEAL</a:t>
            </a:r>
          </a:p>
          <a:p>
            <a:pPr lvl="1"/>
            <a:r>
              <a:rPr lang="en-US" dirty="0"/>
              <a:t>RELIEVE PAIN</a:t>
            </a:r>
          </a:p>
          <a:p>
            <a:pPr lvl="1"/>
            <a:r>
              <a:rPr lang="en-US" dirty="0"/>
              <a:t>MANAGE ODOR</a:t>
            </a:r>
          </a:p>
          <a:p>
            <a:endParaRPr lang="en-US" dirty="0"/>
          </a:p>
          <a:p>
            <a:r>
              <a:rPr lang="en-US" dirty="0"/>
              <a:t>EDEMA</a:t>
            </a:r>
          </a:p>
          <a:p>
            <a:pPr lvl="1"/>
            <a:r>
              <a:rPr lang="en-US" dirty="0"/>
              <a:t>REDUCE IT</a:t>
            </a:r>
          </a:p>
          <a:p>
            <a:endParaRPr lang="en-US" dirty="0"/>
          </a:p>
        </p:txBody>
      </p:sp>
      <p:sp>
        <p:nvSpPr>
          <p:cNvPr id="212998" name="AutoShape 6"/>
          <p:cNvSpPr>
            <a:spLocks noChangeArrowheads="1"/>
          </p:cNvSpPr>
          <p:nvPr/>
        </p:nvSpPr>
        <p:spPr bwMode="auto">
          <a:xfrm>
            <a:off x="7416801" y="3962400"/>
            <a:ext cx="1625600" cy="609600"/>
          </a:xfrm>
          <a:prstGeom prst="upArrow">
            <a:avLst>
              <a:gd name="adj1" fmla="val 50000"/>
              <a:gd name="adj2" fmla="val 25000"/>
            </a:avLst>
          </a:prstGeom>
          <a:solidFill>
            <a:srgbClr val="FFFF00"/>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en-US" sz="1800" b="1" i="0" baseline="0" dirty="0">
                <a:solidFill>
                  <a:schemeClr val="tx1"/>
                </a:solidFill>
              </a:rPr>
              <a:t>ABSORB</a:t>
            </a:r>
          </a:p>
        </p:txBody>
      </p:sp>
      <p:sp>
        <p:nvSpPr>
          <p:cNvPr id="212999" name="AutoShape 7"/>
          <p:cNvSpPr>
            <a:spLocks noChangeArrowheads="1"/>
          </p:cNvSpPr>
          <p:nvPr/>
        </p:nvSpPr>
        <p:spPr bwMode="auto">
          <a:xfrm>
            <a:off x="6807201" y="4876800"/>
            <a:ext cx="1693862" cy="609600"/>
          </a:xfrm>
          <a:prstGeom prst="downArrow">
            <a:avLst>
              <a:gd name="adj1" fmla="val 50000"/>
              <a:gd name="adj2" fmla="val 25000"/>
            </a:avLst>
          </a:prstGeom>
          <a:solidFill>
            <a:srgbClr val="FFFF00"/>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en-US" sz="1600" b="1" i="0" baseline="0" dirty="0">
                <a:solidFill>
                  <a:schemeClr val="tx1"/>
                </a:solidFill>
              </a:rPr>
              <a:t>HYDRATE</a:t>
            </a:r>
          </a:p>
        </p:txBody>
      </p:sp>
      <p:graphicFrame>
        <p:nvGraphicFramePr>
          <p:cNvPr id="213000" name="Object 8"/>
          <p:cNvGraphicFramePr>
            <a:graphicFrameLocks noChangeAspect="1"/>
          </p:cNvGraphicFramePr>
          <p:nvPr/>
        </p:nvGraphicFramePr>
        <p:xfrm>
          <a:off x="7764463" y="5791200"/>
          <a:ext cx="1355725" cy="884238"/>
        </p:xfrm>
        <a:graphic>
          <a:graphicData uri="http://schemas.openxmlformats.org/presentationml/2006/ole">
            <p:oleObj spid="_x0000_s226306" name="Clip" r:id="rId4" imgW="4808520" imgH="2787840" progId="">
              <p:embed/>
            </p:oleObj>
          </a:graphicData>
        </a:graphic>
      </p:graphicFrame>
      <p:graphicFrame>
        <p:nvGraphicFramePr>
          <p:cNvPr id="213001" name="Object 9"/>
          <p:cNvGraphicFramePr>
            <a:graphicFrameLocks noChangeAspect="1"/>
          </p:cNvGraphicFramePr>
          <p:nvPr/>
        </p:nvGraphicFramePr>
        <p:xfrm>
          <a:off x="3581400" y="3124200"/>
          <a:ext cx="1084262" cy="1219200"/>
        </p:xfrm>
        <a:graphic>
          <a:graphicData uri="http://schemas.openxmlformats.org/presentationml/2006/ole">
            <p:oleObj spid="_x0000_s226307" name="Clip" r:id="rId5" imgW="3473280" imgH="3472920" progId="">
              <p:embed/>
            </p:oleObj>
          </a:graphicData>
        </a:graphic>
      </p:graphicFrame>
      <p:sp>
        <p:nvSpPr>
          <p:cNvPr id="213002" name="AutoShape 10"/>
          <p:cNvSpPr>
            <a:spLocks noChangeArrowheads="1"/>
          </p:cNvSpPr>
          <p:nvPr/>
        </p:nvSpPr>
        <p:spPr bwMode="auto">
          <a:xfrm>
            <a:off x="3352800" y="5334000"/>
            <a:ext cx="652463" cy="1214438"/>
          </a:xfrm>
          <a:prstGeom prst="curvedLeftArrow">
            <a:avLst>
              <a:gd name="adj1" fmla="val 37226"/>
              <a:gd name="adj2" fmla="val 74453"/>
              <a:gd name="adj3" fmla="val 33333"/>
            </a:avLst>
          </a:prstGeom>
          <a:solidFill>
            <a:srgbClr val="FFFF00"/>
          </a:solidFill>
          <a:ln w="9525">
            <a:solidFill>
              <a:schemeClr val="tx1"/>
            </a:solidFill>
            <a:miter lim="800000"/>
            <a:headEnd/>
            <a:tailEnd/>
          </a:ln>
          <a:effectLst>
            <a:outerShdw dist="35921" dir="2700000" algn="ctr" rotWithShape="0">
              <a:schemeClr val="bg2"/>
            </a:outerShdw>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a:xfrm>
            <a:off x="228600" y="0"/>
            <a:ext cx="8915400" cy="1524000"/>
          </a:xfrm>
        </p:spPr>
        <p:txBody>
          <a:bodyPr/>
          <a:lstStyle/>
          <a:p>
            <a:r>
              <a:rPr lang="en-US" sz="3400" dirty="0" smtClean="0"/>
              <a:t>Build Protocols and Checklists</a:t>
            </a:r>
            <a:br>
              <a:rPr lang="en-US" sz="3400" dirty="0" smtClean="0"/>
            </a:br>
            <a:r>
              <a:rPr lang="en-US" sz="3400" dirty="0" smtClean="0"/>
              <a:t> From Evidence-Based Guidelines or</a:t>
            </a:r>
            <a:br>
              <a:rPr lang="en-US" sz="3400" dirty="0" smtClean="0"/>
            </a:br>
            <a:r>
              <a:rPr lang="en-US" sz="3400" dirty="0" smtClean="0"/>
              <a:t>Content Validated “Guidelines of Guidelines”</a:t>
            </a:r>
            <a:endParaRPr lang="en-US" sz="3400" dirty="0"/>
          </a:p>
        </p:txBody>
      </p:sp>
      <p:sp>
        <p:nvSpPr>
          <p:cNvPr id="335875" name="Rectangle 3"/>
          <p:cNvSpPr>
            <a:spLocks noGrp="1" noChangeArrowheads="1"/>
          </p:cNvSpPr>
          <p:nvPr>
            <p:ph type="body" sz="half" idx="1"/>
          </p:nvPr>
        </p:nvSpPr>
        <p:spPr>
          <a:xfrm>
            <a:off x="228600" y="2057400"/>
            <a:ext cx="6019800" cy="4343400"/>
          </a:xfrm>
        </p:spPr>
        <p:txBody>
          <a:bodyPr/>
          <a:lstStyle/>
          <a:p>
            <a:pPr algn="ctr">
              <a:lnSpc>
                <a:spcPct val="90000"/>
              </a:lnSpc>
            </a:pPr>
            <a:endParaRPr lang="en-US" dirty="0"/>
          </a:p>
          <a:p>
            <a:pPr algn="ctr">
              <a:buNone/>
            </a:pPr>
            <a:endParaRPr lang="en-US" dirty="0" smtClean="0"/>
          </a:p>
          <a:p>
            <a:pPr algn="ctr">
              <a:buNone/>
            </a:pPr>
            <a:endParaRPr lang="en-US" dirty="0" smtClean="0"/>
          </a:p>
          <a:p>
            <a:pPr algn="ctr">
              <a:buNone/>
            </a:pPr>
            <a:endParaRPr lang="en-US" dirty="0" smtClean="0"/>
          </a:p>
          <a:p>
            <a:pPr algn="ctr">
              <a:buNone/>
            </a:pPr>
            <a:endParaRPr lang="en-US" dirty="0" smtClean="0"/>
          </a:p>
          <a:p>
            <a:pPr algn="ctr">
              <a:buNone/>
            </a:pPr>
            <a:r>
              <a:rPr lang="en-US" dirty="0" smtClean="0"/>
              <a:t>Venous Ulcer &amp; Pressure Ulcer Guidelines of Guidelines©</a:t>
            </a:r>
          </a:p>
        </p:txBody>
      </p:sp>
      <p:graphicFrame>
        <p:nvGraphicFramePr>
          <p:cNvPr id="335876" name="Object 4"/>
          <p:cNvGraphicFramePr>
            <a:graphicFrameLocks noChangeAspect="1"/>
          </p:cNvGraphicFramePr>
          <p:nvPr>
            <p:ph type="clipArt" sz="half" idx="2"/>
          </p:nvPr>
        </p:nvGraphicFramePr>
        <p:xfrm>
          <a:off x="6172200" y="2133600"/>
          <a:ext cx="2057400" cy="4038600"/>
        </p:xfrm>
        <a:graphic>
          <a:graphicData uri="http://schemas.openxmlformats.org/presentationml/2006/ole">
            <p:oleObj spid="_x0000_s219138" name="Clip" r:id="rId4" imgW="3247200" imgH="5878800" progId="">
              <p:embed/>
            </p:oleObj>
          </a:graphicData>
        </a:graphic>
      </p:graphicFrame>
      <p:sp>
        <p:nvSpPr>
          <p:cNvPr id="335877" name="Text Box 5"/>
          <p:cNvSpPr txBox="1">
            <a:spLocks noChangeArrowheads="1"/>
          </p:cNvSpPr>
          <p:nvPr/>
        </p:nvSpPr>
        <p:spPr bwMode="auto">
          <a:xfrm rot="715652">
            <a:off x="6482380" y="2418816"/>
            <a:ext cx="1016000" cy="344710"/>
          </a:xfrm>
          <a:prstGeom prst="rect">
            <a:avLst/>
          </a:prstGeom>
          <a:noFill/>
          <a:ln w="9525">
            <a:noFill/>
            <a:miter lim="800000"/>
            <a:headEnd/>
            <a:tailEnd/>
          </a:ln>
          <a:effectLst/>
        </p:spPr>
        <p:txBody>
          <a:bodyPr wrap="square">
            <a:spAutoFit/>
          </a:bodyPr>
          <a:lstStyle/>
          <a:p>
            <a:r>
              <a:rPr lang="en-US" sz="2000" b="1" i="0" baseline="0" dirty="0" smtClean="0">
                <a:solidFill>
                  <a:schemeClr val="tx1"/>
                </a:solidFill>
              </a:rPr>
              <a:t>WHS </a:t>
            </a:r>
            <a:endParaRPr lang="en-US" sz="2000" i="0" baseline="0" dirty="0">
              <a:solidFill>
                <a:schemeClr val="tx1"/>
              </a:solidFill>
            </a:endParaRPr>
          </a:p>
        </p:txBody>
      </p:sp>
      <p:sp>
        <p:nvSpPr>
          <p:cNvPr id="335878" name="Text Box 6"/>
          <p:cNvSpPr txBox="1">
            <a:spLocks noChangeArrowheads="1"/>
          </p:cNvSpPr>
          <p:nvPr/>
        </p:nvSpPr>
        <p:spPr bwMode="auto">
          <a:xfrm rot="-196401">
            <a:off x="6496090" y="2718482"/>
            <a:ext cx="1422312" cy="344710"/>
          </a:xfrm>
          <a:prstGeom prst="rect">
            <a:avLst/>
          </a:prstGeom>
          <a:noFill/>
          <a:ln w="9525">
            <a:noFill/>
            <a:miter lim="800000"/>
            <a:headEnd/>
            <a:tailEnd/>
          </a:ln>
          <a:effectLst/>
        </p:spPr>
        <p:txBody>
          <a:bodyPr wrap="none">
            <a:spAutoFit/>
          </a:bodyPr>
          <a:lstStyle/>
          <a:p>
            <a:pPr lvl="1"/>
            <a:r>
              <a:rPr lang="en-US" sz="2000" b="1" dirty="0" smtClean="0">
                <a:solidFill>
                  <a:schemeClr val="tx1"/>
                </a:solidFill>
                <a:latin typeface="+mj-lt"/>
              </a:rPr>
              <a:t>CAWC</a:t>
            </a:r>
            <a:endParaRPr lang="en-US" sz="2000" b="1" i="0" baseline="0" dirty="0">
              <a:solidFill>
                <a:schemeClr val="tx1"/>
              </a:solidFill>
              <a:latin typeface="+mj-lt"/>
            </a:endParaRPr>
          </a:p>
        </p:txBody>
      </p:sp>
      <p:sp>
        <p:nvSpPr>
          <p:cNvPr id="335879" name="Text Box 7"/>
          <p:cNvSpPr txBox="1">
            <a:spLocks noChangeArrowheads="1"/>
          </p:cNvSpPr>
          <p:nvPr/>
        </p:nvSpPr>
        <p:spPr bwMode="auto">
          <a:xfrm rot="213723">
            <a:off x="6705600" y="3632882"/>
            <a:ext cx="1619250" cy="344710"/>
          </a:xfrm>
          <a:prstGeom prst="rect">
            <a:avLst/>
          </a:prstGeom>
          <a:noFill/>
          <a:ln w="9525">
            <a:noFill/>
            <a:miter lim="800000"/>
            <a:headEnd/>
            <a:tailEnd/>
          </a:ln>
          <a:effectLst/>
        </p:spPr>
        <p:txBody>
          <a:bodyPr>
            <a:spAutoFit/>
          </a:bodyPr>
          <a:lstStyle/>
          <a:p>
            <a:r>
              <a:rPr lang="en-US" sz="2000" b="1" dirty="0" smtClean="0">
                <a:solidFill>
                  <a:schemeClr val="tx1"/>
                </a:solidFill>
                <a:latin typeface="+mj-lt"/>
              </a:rPr>
              <a:t>WOCN</a:t>
            </a:r>
            <a:endParaRPr lang="en-US" sz="2000" b="1" i="0" baseline="0" dirty="0">
              <a:solidFill>
                <a:schemeClr val="tx1"/>
              </a:solidFill>
              <a:latin typeface="+mj-lt"/>
            </a:endParaRPr>
          </a:p>
        </p:txBody>
      </p:sp>
      <p:sp>
        <p:nvSpPr>
          <p:cNvPr id="9" name="Text Box 7"/>
          <p:cNvSpPr txBox="1">
            <a:spLocks noChangeArrowheads="1"/>
          </p:cNvSpPr>
          <p:nvPr/>
        </p:nvSpPr>
        <p:spPr bwMode="auto">
          <a:xfrm rot="939397">
            <a:off x="6187502" y="3141605"/>
            <a:ext cx="1682284" cy="344710"/>
          </a:xfrm>
          <a:prstGeom prst="rect">
            <a:avLst/>
          </a:prstGeom>
          <a:noFill/>
          <a:ln w="9525">
            <a:noFill/>
            <a:miter lim="800000"/>
            <a:headEnd/>
            <a:tailEnd/>
          </a:ln>
          <a:effectLst/>
        </p:spPr>
        <p:txBody>
          <a:bodyPr wrap="square">
            <a:spAutoFit/>
          </a:bodyPr>
          <a:lstStyle/>
          <a:p>
            <a:r>
              <a:rPr lang="en-US" sz="2000" b="1" dirty="0" err="1" smtClean="0">
                <a:solidFill>
                  <a:schemeClr val="tx1"/>
                </a:solidFill>
                <a:latin typeface="+mj-lt"/>
              </a:rPr>
              <a:t>Solut</a:t>
            </a:r>
            <a:r>
              <a:rPr lang="en-US" sz="2000" b="1" dirty="0" smtClean="0">
                <a:solidFill>
                  <a:schemeClr val="tx1"/>
                </a:solidFill>
                <a:latin typeface="+mj-lt"/>
              </a:rPr>
              <a:t>    ions</a:t>
            </a:r>
            <a:endParaRPr lang="en-US" sz="2000" b="1" i="0" baseline="0" dirty="0">
              <a:solidFill>
                <a:schemeClr val="tx1"/>
              </a:solidFill>
              <a:latin typeface="+mj-lt"/>
            </a:endParaRPr>
          </a:p>
        </p:txBody>
      </p:sp>
      <p:sp>
        <p:nvSpPr>
          <p:cNvPr id="11" name="TextBox 10"/>
          <p:cNvSpPr txBox="1"/>
          <p:nvPr/>
        </p:nvSpPr>
        <p:spPr>
          <a:xfrm rot="20693335">
            <a:off x="6342495" y="4080185"/>
            <a:ext cx="1499257" cy="344710"/>
          </a:xfrm>
          <a:prstGeom prst="rect">
            <a:avLst/>
          </a:prstGeom>
          <a:noFill/>
        </p:spPr>
        <p:txBody>
          <a:bodyPr wrap="none" rtlCol="0">
            <a:spAutoFit/>
          </a:bodyPr>
          <a:lstStyle/>
          <a:p>
            <a:r>
              <a:rPr lang="en-US" sz="2000" b="1" dirty="0" smtClean="0">
                <a:solidFill>
                  <a:schemeClr val="tx1"/>
                </a:solidFill>
              </a:rPr>
              <a:t>NPU      AP</a:t>
            </a:r>
            <a:endParaRPr lang="en-US" sz="2000" b="1" dirty="0">
              <a:solidFill>
                <a:schemeClr val="tx1"/>
              </a:solidFill>
            </a:endParaRPr>
          </a:p>
        </p:txBody>
      </p:sp>
      <p:sp>
        <p:nvSpPr>
          <p:cNvPr id="10" name="TextBox 9"/>
          <p:cNvSpPr txBox="1"/>
          <p:nvPr/>
        </p:nvSpPr>
        <p:spPr>
          <a:xfrm>
            <a:off x="228600" y="6172200"/>
            <a:ext cx="8915400" cy="445635"/>
          </a:xfrm>
          <a:prstGeom prst="rect">
            <a:avLst/>
          </a:prstGeom>
          <a:noFill/>
        </p:spPr>
        <p:txBody>
          <a:bodyPr wrap="square" rtlCol="0">
            <a:spAutoFit/>
          </a:bodyPr>
          <a:lstStyle/>
          <a:p>
            <a:r>
              <a:rPr lang="en-US" sz="2800" dirty="0" smtClean="0">
                <a:solidFill>
                  <a:srgbClr val="70F0FA"/>
                </a:solidFill>
              </a:rPr>
              <a:t>     www.aawconline.org                   www.guideline.gov</a:t>
            </a:r>
            <a:endParaRPr lang="en-US" sz="2800" dirty="0">
              <a:solidFill>
                <a:srgbClr val="70F0FA"/>
              </a:solidFill>
            </a:endParaRPr>
          </a:p>
        </p:txBody>
      </p:sp>
      <p:pic>
        <p:nvPicPr>
          <p:cNvPr id="219139" name="Picture 3"/>
          <p:cNvPicPr>
            <a:picLocks noChangeAspect="1" noChangeArrowheads="1"/>
          </p:cNvPicPr>
          <p:nvPr/>
        </p:nvPicPr>
        <p:blipFill>
          <a:blip r:embed="rId5" cstate="print"/>
          <a:srcRect l="18190" t="21848" r="21848" b="18196"/>
          <a:stretch>
            <a:fillRect/>
          </a:stretch>
        </p:blipFill>
        <p:spPr bwMode="auto">
          <a:xfrm>
            <a:off x="2209800" y="2057400"/>
            <a:ext cx="2441448"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Grp="1" noChangeArrowheads="1"/>
          </p:cNvSpPr>
          <p:nvPr>
            <p:ph type="title"/>
          </p:nvPr>
        </p:nvSpPr>
        <p:spPr/>
        <p:txBody>
          <a:bodyPr/>
          <a:lstStyle/>
          <a:p>
            <a:r>
              <a:rPr lang="en-US" dirty="0" smtClean="0"/>
              <a:t>System Wide Quality Improvement</a:t>
            </a:r>
          </a:p>
        </p:txBody>
      </p:sp>
      <p:sp>
        <p:nvSpPr>
          <p:cNvPr id="4" name="Content Placeholder 3"/>
          <p:cNvSpPr>
            <a:spLocks noGrp="1"/>
          </p:cNvSpPr>
          <p:nvPr>
            <p:ph idx="1"/>
          </p:nvPr>
        </p:nvSpPr>
        <p:spPr>
          <a:xfrm>
            <a:off x="0" y="1295400"/>
            <a:ext cx="4648200" cy="5105400"/>
          </a:xfrm>
        </p:spPr>
        <p:txBody>
          <a:bodyPr/>
          <a:lstStyle/>
          <a:p>
            <a:r>
              <a:rPr lang="en-US" dirty="0" smtClean="0"/>
              <a:t>Multidisciplinary team</a:t>
            </a:r>
          </a:p>
          <a:p>
            <a:pPr lvl="1"/>
            <a:r>
              <a:rPr lang="en-US" dirty="0" smtClean="0"/>
              <a:t>Involve C-level folk</a:t>
            </a:r>
          </a:p>
          <a:p>
            <a:r>
              <a:rPr lang="en-US" dirty="0" smtClean="0"/>
              <a:t>EB Tools:</a:t>
            </a:r>
          </a:p>
          <a:p>
            <a:pPr lvl="1"/>
            <a:r>
              <a:rPr lang="en-US" dirty="0" smtClean="0"/>
              <a:t>Check lists</a:t>
            </a:r>
          </a:p>
          <a:p>
            <a:pPr lvl="1"/>
            <a:r>
              <a:rPr lang="en-US" dirty="0" smtClean="0"/>
              <a:t>Protocols</a:t>
            </a:r>
          </a:p>
          <a:p>
            <a:pPr lvl="1"/>
            <a:r>
              <a:rPr lang="en-US" dirty="0" smtClean="0"/>
              <a:t>Training: all involved</a:t>
            </a:r>
          </a:p>
          <a:p>
            <a:r>
              <a:rPr lang="en-US" dirty="0" smtClean="0"/>
              <a:t>Feedback to all</a:t>
            </a:r>
          </a:p>
          <a:p>
            <a:r>
              <a:rPr lang="en-US" dirty="0" smtClean="0"/>
              <a:t>Reward successes!</a:t>
            </a:r>
          </a:p>
          <a:p>
            <a:r>
              <a:rPr lang="en-US" dirty="0" smtClean="0"/>
              <a:t>Document progress</a:t>
            </a:r>
          </a:p>
          <a:p>
            <a:endParaRPr lang="en-US" dirty="0"/>
          </a:p>
        </p:txBody>
      </p:sp>
      <p:pic>
        <p:nvPicPr>
          <p:cNvPr id="57347" name="Picture 4"/>
          <p:cNvPicPr>
            <a:picLocks noChangeAspect="1" noChangeArrowheads="1"/>
          </p:cNvPicPr>
          <p:nvPr/>
        </p:nvPicPr>
        <p:blipFill>
          <a:blip r:embed="rId3" cstate="print"/>
          <a:srcRect/>
          <a:stretch>
            <a:fillRect/>
          </a:stretch>
        </p:blipFill>
        <p:spPr bwMode="auto">
          <a:xfrm>
            <a:off x="4800600" y="1295400"/>
            <a:ext cx="4191000" cy="52794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8" name="Rectangle 4"/>
          <p:cNvSpPr>
            <a:spLocks noGrp="1" noChangeArrowheads="1"/>
          </p:cNvSpPr>
          <p:nvPr>
            <p:ph type="title"/>
          </p:nvPr>
        </p:nvSpPr>
        <p:spPr>
          <a:xfrm>
            <a:off x="685800" y="609600"/>
            <a:ext cx="7772400" cy="5867400"/>
          </a:xfrm>
        </p:spPr>
        <p:txBody>
          <a:bodyPr/>
          <a:lstStyle/>
          <a:p>
            <a:r>
              <a:rPr lang="en-US" sz="4000" dirty="0" smtClean="0"/>
              <a:t>VALUE OF MEASURING PROGRESS</a:t>
            </a:r>
            <a:r>
              <a:rPr lang="en-US" sz="4400" dirty="0" smtClean="0"/>
              <a:t/>
            </a:r>
            <a:br>
              <a:rPr lang="en-US" sz="4400" dirty="0" smtClean="0"/>
            </a:br>
            <a:r>
              <a:rPr lang="en-US" sz="4400" dirty="0" smtClean="0"/>
              <a:t/>
            </a:r>
            <a:br>
              <a:rPr lang="en-US" sz="4400" dirty="0" smtClean="0"/>
            </a:br>
            <a:r>
              <a:rPr lang="en-US" sz="4400" dirty="0" smtClean="0"/>
              <a:t/>
            </a:r>
            <a:br>
              <a:rPr lang="en-US" sz="4400" dirty="0" smtClean="0"/>
            </a:br>
            <a:r>
              <a:rPr lang="en-US" sz="4400" dirty="0" smtClean="0"/>
              <a:t/>
            </a:r>
            <a:br>
              <a:rPr lang="en-US" sz="4400" dirty="0" smtClean="0"/>
            </a:br>
            <a:r>
              <a:rPr lang="en-US" sz="4400" dirty="0" smtClean="0"/>
              <a:t/>
            </a:r>
            <a:br>
              <a:rPr lang="en-US" sz="4400" dirty="0" smtClean="0"/>
            </a:br>
            <a:r>
              <a:rPr lang="en-US" sz="4400" dirty="0" smtClean="0"/>
              <a:t>Improve Clinical Outcomes! </a:t>
            </a:r>
            <a:r>
              <a:rPr lang="en-US" sz="4400" dirty="0"/>
              <a:t/>
            </a:r>
            <a:br>
              <a:rPr lang="en-US" sz="4400" dirty="0"/>
            </a:br>
            <a:r>
              <a:rPr lang="en-US" sz="4400" dirty="0" smtClean="0"/>
              <a:t>Stand Out in the Crowd!</a:t>
            </a:r>
            <a:endParaRPr lang="en-US" sz="4400" dirty="0"/>
          </a:p>
        </p:txBody>
      </p:sp>
      <p:pic>
        <p:nvPicPr>
          <p:cNvPr id="3" name="Picture 3"/>
          <p:cNvPicPr>
            <a:picLocks noChangeAspect="1" noChangeArrowheads="1"/>
          </p:cNvPicPr>
          <p:nvPr/>
        </p:nvPicPr>
        <p:blipFill>
          <a:blip r:embed="rId3" cstate="print"/>
          <a:srcRect/>
          <a:stretch>
            <a:fillRect/>
          </a:stretch>
        </p:blipFill>
        <p:spPr bwMode="auto">
          <a:xfrm>
            <a:off x="3276600" y="2209800"/>
            <a:ext cx="23241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609600" y="228600"/>
            <a:ext cx="8534400" cy="1143000"/>
          </a:xfrm>
        </p:spPr>
        <p:txBody>
          <a:bodyPr/>
          <a:lstStyle/>
          <a:p>
            <a:r>
              <a:rPr lang="en-US" sz="3200" dirty="0" smtClean="0"/>
              <a:t>Meta-Analysis of Controlled Studies Measuring Venous Ulcer Healing</a:t>
            </a:r>
            <a:endParaRPr lang="en-US" sz="3200" dirty="0"/>
          </a:p>
        </p:txBody>
      </p:sp>
      <p:graphicFrame>
        <p:nvGraphicFramePr>
          <p:cNvPr id="8" name="Object 2"/>
          <p:cNvGraphicFramePr>
            <a:graphicFrameLocks noGrp="1" noChangeAspect="1"/>
          </p:cNvGraphicFramePr>
          <p:nvPr>
            <p:ph type="chart" idx="1"/>
          </p:nvPr>
        </p:nvGraphicFramePr>
        <p:xfrm>
          <a:off x="533400" y="1497013"/>
          <a:ext cx="8129588" cy="4471987"/>
        </p:xfrm>
        <a:graphic>
          <a:graphicData uri="http://schemas.openxmlformats.org/drawingml/2006/chart">
            <c:chart xmlns:c="http://schemas.openxmlformats.org/drawingml/2006/chart" xmlns:r="http://schemas.openxmlformats.org/officeDocument/2006/relationships" r:id="rId3"/>
          </a:graphicData>
        </a:graphic>
      </p:graphicFrame>
      <p:sp>
        <p:nvSpPr>
          <p:cNvPr id="236548" name="Text Box 4"/>
          <p:cNvSpPr txBox="1">
            <a:spLocks noChangeArrowheads="1"/>
          </p:cNvSpPr>
          <p:nvPr/>
        </p:nvSpPr>
        <p:spPr bwMode="auto">
          <a:xfrm>
            <a:off x="92932" y="6172200"/>
            <a:ext cx="9051068" cy="344710"/>
          </a:xfrm>
          <a:prstGeom prst="rect">
            <a:avLst/>
          </a:prstGeom>
          <a:noFill/>
          <a:ln w="9525">
            <a:noFill/>
            <a:miter lim="800000"/>
            <a:headEnd/>
            <a:tailEnd/>
          </a:ln>
          <a:effectLst/>
        </p:spPr>
        <p:txBody>
          <a:bodyPr wrap="none">
            <a:spAutoFit/>
          </a:bodyPr>
          <a:lstStyle/>
          <a:p>
            <a:r>
              <a:rPr lang="en-US" sz="2000" dirty="0">
                <a:solidFill>
                  <a:srgbClr val="70F0FA"/>
                </a:solidFill>
                <a:effectLst/>
              </a:rPr>
              <a:t>Kerstein. </a:t>
            </a:r>
            <a:r>
              <a:rPr lang="en-US" sz="2000" i="1" dirty="0">
                <a:solidFill>
                  <a:srgbClr val="70F0FA"/>
                </a:solidFill>
                <a:effectLst/>
              </a:rPr>
              <a:t>et al. Disease Management &amp; Health Outcomes </a:t>
            </a:r>
            <a:r>
              <a:rPr lang="en-US" sz="2000" dirty="0">
                <a:solidFill>
                  <a:srgbClr val="70F0FA"/>
                </a:solidFill>
                <a:effectLst/>
              </a:rPr>
              <a:t>2001:9(11);651-663.</a:t>
            </a:r>
            <a:endParaRPr lang="en-US" sz="2800" dirty="0">
              <a:solidFill>
                <a:srgbClr val="70F0FA"/>
              </a:solidFill>
              <a:effectLst/>
            </a:endParaRPr>
          </a:p>
        </p:txBody>
      </p:sp>
      <p:sp>
        <p:nvSpPr>
          <p:cNvPr id="236549" name="Text Box 5"/>
          <p:cNvSpPr txBox="1">
            <a:spLocks noChangeArrowheads="1"/>
          </p:cNvSpPr>
          <p:nvPr/>
        </p:nvSpPr>
        <p:spPr bwMode="auto">
          <a:xfrm>
            <a:off x="2990391" y="3352800"/>
            <a:ext cx="1047082" cy="1505733"/>
          </a:xfrm>
          <a:prstGeom prst="rect">
            <a:avLst/>
          </a:prstGeom>
          <a:noFill/>
          <a:ln w="9525">
            <a:noFill/>
            <a:miter lim="800000"/>
            <a:headEnd/>
            <a:tailEnd/>
          </a:ln>
          <a:effectLst/>
        </p:spPr>
        <p:txBody>
          <a:bodyPr wrap="none">
            <a:spAutoFit/>
          </a:bodyPr>
          <a:lstStyle/>
          <a:p>
            <a:pPr algn="ctr"/>
            <a:r>
              <a:rPr lang="en-US" sz="1600" b="1" dirty="0" smtClean="0">
                <a:solidFill>
                  <a:schemeClr val="tx1"/>
                </a:solidFill>
                <a:effectLst/>
                <a:latin typeface="Arial" charset="0"/>
              </a:rPr>
              <a:t> </a:t>
            </a:r>
            <a:r>
              <a:rPr lang="en-US" sz="1600" b="1" dirty="0">
                <a:solidFill>
                  <a:schemeClr val="tx1"/>
                </a:solidFill>
                <a:effectLst/>
                <a:latin typeface="Arial" charset="0"/>
              </a:rPr>
              <a:t>(N=530) </a:t>
            </a:r>
            <a:endParaRPr lang="en-US" sz="1600" b="1" dirty="0" smtClean="0">
              <a:solidFill>
                <a:schemeClr val="tx1"/>
              </a:solidFill>
              <a:effectLst/>
              <a:latin typeface="Arial" charset="0"/>
            </a:endParaRPr>
          </a:p>
          <a:p>
            <a:pPr algn="ctr"/>
            <a:endParaRPr lang="en-US" sz="1600" b="1" dirty="0">
              <a:solidFill>
                <a:schemeClr val="tx1"/>
              </a:solidFill>
              <a:effectLst/>
              <a:latin typeface="Arial" charset="0"/>
            </a:endParaRPr>
          </a:p>
          <a:p>
            <a:pPr algn="ctr"/>
            <a:r>
              <a:rPr lang="en-US" sz="1600" b="1" dirty="0" smtClean="0">
                <a:solidFill>
                  <a:schemeClr val="tx1"/>
                </a:solidFill>
              </a:rPr>
              <a:t>C</a:t>
            </a:r>
            <a:r>
              <a:rPr lang="en-US" sz="1600" b="1" dirty="0" smtClean="0">
                <a:solidFill>
                  <a:schemeClr val="tx1"/>
                </a:solidFill>
                <a:effectLst/>
                <a:latin typeface="Arial" charset="0"/>
              </a:rPr>
              <a:t>ost: </a:t>
            </a:r>
            <a:endParaRPr lang="en-US" sz="1600" b="1" dirty="0">
              <a:solidFill>
                <a:schemeClr val="tx1"/>
              </a:solidFill>
              <a:effectLst/>
              <a:latin typeface="Arial" charset="0"/>
            </a:endParaRPr>
          </a:p>
          <a:p>
            <a:pPr algn="ctr"/>
            <a:r>
              <a:rPr lang="en-US" sz="1600" b="1" dirty="0">
                <a:solidFill>
                  <a:schemeClr val="tx1"/>
                </a:solidFill>
                <a:effectLst/>
                <a:latin typeface="Arial" charset="0"/>
              </a:rPr>
              <a:t>$1873 </a:t>
            </a:r>
            <a:endParaRPr lang="en-US" sz="1600" b="1" dirty="0" smtClean="0">
              <a:solidFill>
                <a:schemeClr val="tx1"/>
              </a:solidFill>
              <a:effectLst/>
              <a:latin typeface="Arial" charset="0"/>
            </a:endParaRPr>
          </a:p>
          <a:p>
            <a:pPr algn="ctr"/>
            <a:r>
              <a:rPr lang="en-US" sz="1600" b="1" dirty="0" smtClean="0">
                <a:solidFill>
                  <a:schemeClr val="tx1"/>
                </a:solidFill>
                <a:effectLst/>
                <a:latin typeface="Arial" charset="0"/>
              </a:rPr>
              <a:t>per</a:t>
            </a:r>
            <a:endParaRPr lang="en-US" sz="1600" b="1" dirty="0">
              <a:solidFill>
                <a:schemeClr val="tx1"/>
              </a:solidFill>
              <a:effectLst/>
              <a:latin typeface="Arial" charset="0"/>
            </a:endParaRPr>
          </a:p>
          <a:p>
            <a:pPr algn="ctr"/>
            <a:r>
              <a:rPr lang="en-US" sz="1600" b="1" dirty="0">
                <a:solidFill>
                  <a:schemeClr val="tx1"/>
                </a:solidFill>
                <a:effectLst/>
                <a:latin typeface="Arial" charset="0"/>
              </a:rPr>
              <a:t>patient</a:t>
            </a:r>
          </a:p>
          <a:p>
            <a:pPr algn="ctr"/>
            <a:r>
              <a:rPr lang="en-US" sz="1600" b="1" dirty="0">
                <a:solidFill>
                  <a:schemeClr val="tx1"/>
                </a:solidFill>
                <a:effectLst/>
                <a:latin typeface="Arial" charset="0"/>
              </a:rPr>
              <a:t>healed</a:t>
            </a:r>
          </a:p>
        </p:txBody>
      </p:sp>
      <p:sp>
        <p:nvSpPr>
          <p:cNvPr id="236550" name="Text Box 6"/>
          <p:cNvSpPr txBox="1">
            <a:spLocks noChangeArrowheads="1"/>
          </p:cNvSpPr>
          <p:nvPr/>
        </p:nvSpPr>
        <p:spPr bwMode="auto">
          <a:xfrm>
            <a:off x="4514391" y="3352800"/>
            <a:ext cx="1047082" cy="1505733"/>
          </a:xfrm>
          <a:prstGeom prst="rect">
            <a:avLst/>
          </a:prstGeom>
          <a:noFill/>
          <a:ln w="9525">
            <a:noFill/>
            <a:miter lim="800000"/>
            <a:headEnd/>
            <a:tailEnd/>
          </a:ln>
          <a:effectLst/>
        </p:spPr>
        <p:txBody>
          <a:bodyPr wrap="none">
            <a:spAutoFit/>
          </a:bodyPr>
          <a:lstStyle/>
          <a:p>
            <a:pPr algn="ctr"/>
            <a:r>
              <a:rPr lang="en-US" sz="1600" b="1" dirty="0" smtClean="0">
                <a:effectLst/>
                <a:latin typeface="Arial" charset="0"/>
              </a:rPr>
              <a:t> </a:t>
            </a:r>
            <a:r>
              <a:rPr lang="en-US" sz="1600" b="1" dirty="0">
                <a:effectLst/>
                <a:latin typeface="Arial" charset="0"/>
              </a:rPr>
              <a:t>(N=130) </a:t>
            </a:r>
            <a:endParaRPr lang="en-US" sz="1600" b="1" dirty="0" smtClean="0">
              <a:effectLst/>
              <a:latin typeface="Arial" charset="0"/>
            </a:endParaRPr>
          </a:p>
          <a:p>
            <a:pPr algn="ctr"/>
            <a:r>
              <a:rPr lang="en-US" sz="1600" b="1" dirty="0" smtClean="0">
                <a:effectLst/>
                <a:latin typeface="Arial" charset="0"/>
              </a:rPr>
              <a:t> </a:t>
            </a:r>
          </a:p>
          <a:p>
            <a:pPr algn="ctr"/>
            <a:r>
              <a:rPr lang="en-US" sz="1600" b="1" dirty="0" smtClean="0"/>
              <a:t>C</a:t>
            </a:r>
            <a:r>
              <a:rPr lang="en-US" sz="1600" b="1" dirty="0" smtClean="0">
                <a:effectLst/>
                <a:latin typeface="Arial" charset="0"/>
              </a:rPr>
              <a:t>ost : </a:t>
            </a:r>
            <a:endParaRPr lang="en-US" sz="1600" b="1" dirty="0">
              <a:effectLst/>
              <a:latin typeface="Arial" charset="0"/>
            </a:endParaRPr>
          </a:p>
          <a:p>
            <a:pPr algn="ctr"/>
            <a:r>
              <a:rPr lang="en-US" sz="1600" b="1" dirty="0">
                <a:effectLst/>
                <a:latin typeface="Arial" charset="0"/>
              </a:rPr>
              <a:t>$15053 </a:t>
            </a:r>
            <a:endParaRPr lang="en-US" sz="1600" b="1" dirty="0" smtClean="0">
              <a:effectLst/>
              <a:latin typeface="Arial" charset="0"/>
            </a:endParaRPr>
          </a:p>
          <a:p>
            <a:pPr algn="ctr"/>
            <a:r>
              <a:rPr lang="en-US" sz="1600" b="1" dirty="0" smtClean="0">
                <a:effectLst/>
                <a:latin typeface="Arial" charset="0"/>
              </a:rPr>
              <a:t>per</a:t>
            </a:r>
            <a:endParaRPr lang="en-US" sz="1600" b="1" dirty="0">
              <a:effectLst/>
              <a:latin typeface="Arial" charset="0"/>
            </a:endParaRPr>
          </a:p>
          <a:p>
            <a:pPr algn="ctr"/>
            <a:r>
              <a:rPr lang="en-US" sz="1600" b="1" dirty="0">
                <a:effectLst/>
                <a:latin typeface="Arial" charset="0"/>
              </a:rPr>
              <a:t>patient</a:t>
            </a:r>
          </a:p>
          <a:p>
            <a:pPr algn="ctr"/>
            <a:r>
              <a:rPr lang="en-US" sz="1600" b="1" dirty="0">
                <a:effectLst/>
                <a:latin typeface="Arial" charset="0"/>
              </a:rPr>
              <a:t>healed</a:t>
            </a:r>
          </a:p>
        </p:txBody>
      </p:sp>
      <p:sp>
        <p:nvSpPr>
          <p:cNvPr id="236551" name="Text Box 7"/>
          <p:cNvSpPr txBox="1">
            <a:spLocks noChangeArrowheads="1"/>
          </p:cNvSpPr>
          <p:nvPr/>
        </p:nvSpPr>
        <p:spPr bwMode="auto">
          <a:xfrm>
            <a:off x="6046049" y="3429000"/>
            <a:ext cx="1104790" cy="1505733"/>
          </a:xfrm>
          <a:prstGeom prst="rect">
            <a:avLst/>
          </a:prstGeom>
          <a:noFill/>
          <a:ln w="9525">
            <a:noFill/>
            <a:miter lim="800000"/>
            <a:headEnd/>
            <a:tailEnd/>
          </a:ln>
          <a:effectLst/>
        </p:spPr>
        <p:txBody>
          <a:bodyPr wrap="none">
            <a:spAutoFit/>
          </a:bodyPr>
          <a:lstStyle/>
          <a:p>
            <a:pPr algn="ctr"/>
            <a:r>
              <a:rPr lang="en-US" sz="1600" b="1" dirty="0">
                <a:solidFill>
                  <a:schemeClr val="tx1"/>
                </a:solidFill>
                <a:effectLst>
                  <a:outerShdw blurRad="38100" dist="38100" dir="2700000" algn="tl">
                    <a:srgbClr val="FFFFFF"/>
                  </a:outerShdw>
                </a:effectLst>
                <a:latin typeface="Arial" charset="0"/>
              </a:rPr>
              <a:t> </a:t>
            </a:r>
            <a:r>
              <a:rPr lang="en-US" sz="1600" b="1" dirty="0" smtClean="0">
                <a:solidFill>
                  <a:schemeClr val="tx1"/>
                </a:solidFill>
                <a:effectLst/>
                <a:latin typeface="Arial" charset="0"/>
              </a:rPr>
              <a:t> </a:t>
            </a:r>
            <a:r>
              <a:rPr lang="en-US" sz="1600" b="1" dirty="0">
                <a:solidFill>
                  <a:schemeClr val="tx1"/>
                </a:solidFill>
                <a:effectLst/>
                <a:latin typeface="Arial" charset="0"/>
              </a:rPr>
              <a:t>(N=223) </a:t>
            </a:r>
            <a:endParaRPr lang="en-US" sz="1600" b="1" dirty="0" smtClean="0">
              <a:solidFill>
                <a:schemeClr val="tx1"/>
              </a:solidFill>
              <a:effectLst/>
              <a:latin typeface="Arial" charset="0"/>
            </a:endParaRPr>
          </a:p>
          <a:p>
            <a:pPr algn="ctr"/>
            <a:endParaRPr lang="en-US" sz="1600" b="1" dirty="0">
              <a:solidFill>
                <a:schemeClr val="tx1"/>
              </a:solidFill>
              <a:effectLst/>
              <a:latin typeface="Arial" charset="0"/>
            </a:endParaRPr>
          </a:p>
          <a:p>
            <a:pPr algn="ctr"/>
            <a:r>
              <a:rPr lang="en-US" sz="1600" b="1" dirty="0" smtClean="0">
                <a:solidFill>
                  <a:schemeClr val="tx1"/>
                </a:solidFill>
              </a:rPr>
              <a:t>C</a:t>
            </a:r>
            <a:r>
              <a:rPr lang="en-US" sz="1600" b="1" dirty="0" smtClean="0">
                <a:solidFill>
                  <a:schemeClr val="tx1"/>
                </a:solidFill>
                <a:effectLst/>
                <a:latin typeface="Arial" charset="0"/>
              </a:rPr>
              <a:t>ost:</a:t>
            </a:r>
            <a:endParaRPr lang="en-US" sz="1600" b="1" dirty="0">
              <a:solidFill>
                <a:schemeClr val="tx1"/>
              </a:solidFill>
              <a:effectLst/>
              <a:latin typeface="Arial" charset="0"/>
            </a:endParaRPr>
          </a:p>
          <a:p>
            <a:pPr algn="ctr"/>
            <a:r>
              <a:rPr lang="en-US" sz="1600" b="1" dirty="0">
                <a:solidFill>
                  <a:schemeClr val="tx1"/>
                </a:solidFill>
                <a:effectLst/>
                <a:latin typeface="Arial" charset="0"/>
              </a:rPr>
              <a:t>$2939 </a:t>
            </a:r>
            <a:endParaRPr lang="en-US" sz="1600" b="1" dirty="0" smtClean="0">
              <a:solidFill>
                <a:schemeClr val="tx1"/>
              </a:solidFill>
              <a:effectLst/>
              <a:latin typeface="Arial" charset="0"/>
            </a:endParaRPr>
          </a:p>
          <a:p>
            <a:pPr algn="ctr"/>
            <a:r>
              <a:rPr lang="en-US" sz="1600" b="1" dirty="0" smtClean="0">
                <a:solidFill>
                  <a:schemeClr val="tx1"/>
                </a:solidFill>
                <a:effectLst/>
                <a:latin typeface="Arial" charset="0"/>
              </a:rPr>
              <a:t>per</a:t>
            </a:r>
            <a:endParaRPr lang="en-US" sz="1600" b="1" dirty="0">
              <a:solidFill>
                <a:schemeClr val="tx1"/>
              </a:solidFill>
              <a:effectLst/>
              <a:latin typeface="Arial" charset="0"/>
            </a:endParaRPr>
          </a:p>
          <a:p>
            <a:pPr algn="ctr"/>
            <a:r>
              <a:rPr lang="en-US" sz="1600" b="1" dirty="0" smtClean="0">
                <a:solidFill>
                  <a:schemeClr val="tx1"/>
                </a:solidFill>
              </a:rPr>
              <a:t>p</a:t>
            </a:r>
            <a:r>
              <a:rPr lang="en-US" sz="1600" b="1" dirty="0" smtClean="0">
                <a:solidFill>
                  <a:schemeClr val="tx1"/>
                </a:solidFill>
                <a:effectLst/>
                <a:latin typeface="Arial" charset="0"/>
              </a:rPr>
              <a:t>atient</a:t>
            </a:r>
          </a:p>
          <a:p>
            <a:pPr algn="ctr"/>
            <a:r>
              <a:rPr lang="en-US" sz="1600" b="1" dirty="0" smtClean="0">
                <a:solidFill>
                  <a:schemeClr val="tx1"/>
                </a:solidFill>
                <a:effectLst/>
                <a:latin typeface="Arial" charset="0"/>
              </a:rPr>
              <a:t> </a:t>
            </a:r>
            <a:r>
              <a:rPr lang="en-US" sz="1600" b="1" dirty="0">
                <a:solidFill>
                  <a:schemeClr val="tx1"/>
                </a:solidFill>
                <a:effectLst/>
                <a:latin typeface="Arial" charset="0"/>
              </a:rPr>
              <a:t>healed</a:t>
            </a:r>
          </a:p>
        </p:txBody>
      </p:sp>
      <p:pic>
        <p:nvPicPr>
          <p:cNvPr id="9" name="Picture 2"/>
          <p:cNvPicPr>
            <a:picLocks noChangeAspect="1" noChangeArrowheads="1"/>
          </p:cNvPicPr>
          <p:nvPr/>
        </p:nvPicPr>
        <p:blipFill>
          <a:blip r:embed="rId4" cstate="print"/>
          <a:srcRect/>
          <a:stretch>
            <a:fillRect/>
          </a:stretch>
        </p:blipFill>
        <p:spPr bwMode="auto">
          <a:xfrm>
            <a:off x="5943600" y="1447800"/>
            <a:ext cx="2590801" cy="969152"/>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228600" y="304800"/>
            <a:ext cx="8686800" cy="790575"/>
          </a:xfrm>
        </p:spPr>
        <p:txBody>
          <a:bodyPr/>
          <a:lstStyle/>
          <a:p>
            <a:r>
              <a:rPr lang="en-US" b="0" dirty="0" smtClean="0"/>
              <a:t>E-B Skin Care Reduced Pressure Ulcer Incidence, Costs: 2 </a:t>
            </a:r>
            <a:r>
              <a:rPr lang="en-US" b="0" dirty="0"/>
              <a:t>Long Term </a:t>
            </a:r>
            <a:r>
              <a:rPr lang="en-US" b="0" dirty="0" smtClean="0"/>
              <a:t>Care Sites</a:t>
            </a:r>
            <a:endParaRPr lang="en-US" dirty="0"/>
          </a:p>
        </p:txBody>
      </p:sp>
      <p:sp>
        <p:nvSpPr>
          <p:cNvPr id="112643" name="Rectangle 3"/>
          <p:cNvSpPr>
            <a:spLocks noGrp="1" noChangeArrowheads="1"/>
          </p:cNvSpPr>
          <p:nvPr>
            <p:ph type="body" sz="half" idx="1"/>
          </p:nvPr>
        </p:nvSpPr>
        <p:spPr>
          <a:xfrm>
            <a:off x="0" y="1371600"/>
            <a:ext cx="4648200" cy="4267200"/>
          </a:xfrm>
        </p:spPr>
        <p:txBody>
          <a:bodyPr/>
          <a:lstStyle/>
          <a:p>
            <a:r>
              <a:rPr lang="en-US" sz="2400" dirty="0"/>
              <a:t>Baseline: 6 months</a:t>
            </a:r>
          </a:p>
          <a:p>
            <a:pPr lvl="1"/>
            <a:r>
              <a:rPr lang="en-US" sz="2000" b="1" dirty="0"/>
              <a:t>Traditional Care</a:t>
            </a:r>
          </a:p>
          <a:p>
            <a:pPr lvl="1"/>
            <a:r>
              <a:rPr lang="en-US" sz="2000" b="1" dirty="0"/>
              <a:t>Measure costs, outcomes</a:t>
            </a:r>
            <a:endParaRPr lang="en-US" sz="2000" dirty="0"/>
          </a:p>
          <a:p>
            <a:r>
              <a:rPr lang="en-US" sz="2400" dirty="0"/>
              <a:t>Solutions® Phase: 6 mo</a:t>
            </a:r>
          </a:p>
          <a:p>
            <a:pPr lvl="1"/>
            <a:r>
              <a:rPr lang="en-US" sz="2000" b="1" dirty="0" smtClean="0"/>
              <a:t>Traditional  or E-B formulary</a:t>
            </a:r>
            <a:endParaRPr lang="en-US" sz="2000" b="1" dirty="0"/>
          </a:p>
          <a:p>
            <a:pPr lvl="1"/>
            <a:r>
              <a:rPr lang="en-US" sz="2000" b="1" dirty="0"/>
              <a:t>Measured costs, outcomes</a:t>
            </a:r>
            <a:endParaRPr lang="en-US" sz="2000" dirty="0"/>
          </a:p>
          <a:p>
            <a:r>
              <a:rPr lang="en-US" sz="2400" dirty="0"/>
              <a:t>Results</a:t>
            </a:r>
          </a:p>
          <a:p>
            <a:pPr lvl="1"/>
            <a:r>
              <a:rPr lang="en-US" sz="2000" b="1" dirty="0"/>
              <a:t>Reduced cost/time to heal</a:t>
            </a:r>
          </a:p>
          <a:p>
            <a:pPr lvl="1"/>
            <a:r>
              <a:rPr lang="en-US" sz="2000" b="1" dirty="0"/>
              <a:t>Reduced costs of care</a:t>
            </a:r>
          </a:p>
          <a:p>
            <a:pPr lvl="1"/>
            <a:r>
              <a:rPr lang="en-US" sz="2000" b="1" dirty="0"/>
              <a:t>Lower incidence new ulcers</a:t>
            </a:r>
          </a:p>
        </p:txBody>
      </p:sp>
      <p:graphicFrame>
        <p:nvGraphicFramePr>
          <p:cNvPr id="8" name="Object 2"/>
          <p:cNvGraphicFramePr>
            <a:graphicFrameLocks noGrp="1" noChangeAspect="1"/>
          </p:cNvGraphicFramePr>
          <p:nvPr>
            <p:ph type="chart" sz="half" idx="2"/>
          </p:nvPr>
        </p:nvGraphicFramePr>
        <p:xfrm>
          <a:off x="4813301" y="609600"/>
          <a:ext cx="4330699"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112645" name="Text Box 5"/>
          <p:cNvSpPr txBox="1">
            <a:spLocks noChangeArrowheads="1"/>
          </p:cNvSpPr>
          <p:nvPr/>
        </p:nvSpPr>
        <p:spPr bwMode="auto">
          <a:xfrm>
            <a:off x="5257800" y="1600200"/>
            <a:ext cx="3607093" cy="698012"/>
          </a:xfrm>
          <a:prstGeom prst="rect">
            <a:avLst/>
          </a:prstGeom>
          <a:noFill/>
          <a:ln w="9525">
            <a:noFill/>
            <a:miter lim="800000"/>
            <a:headEnd/>
            <a:tailEnd/>
          </a:ln>
          <a:effectLst/>
        </p:spPr>
        <p:txBody>
          <a:bodyPr wrap="square">
            <a:spAutoFit/>
          </a:bodyPr>
          <a:lstStyle/>
          <a:p>
            <a:r>
              <a:rPr lang="en-US" dirty="0"/>
              <a:t>P.U. </a:t>
            </a:r>
            <a:r>
              <a:rPr lang="en-US" dirty="0" smtClean="0"/>
              <a:t>Incidence reduced: </a:t>
            </a:r>
            <a:endParaRPr lang="en-US" dirty="0"/>
          </a:p>
          <a:p>
            <a:r>
              <a:rPr lang="en-US" dirty="0" smtClean="0"/>
              <a:t>          13</a:t>
            </a:r>
            <a:r>
              <a:rPr lang="en-US" dirty="0"/>
              <a:t>%  </a:t>
            </a:r>
            <a:r>
              <a:rPr lang="en-US" dirty="0" smtClean="0"/>
              <a:t>    7%      </a:t>
            </a:r>
            <a:r>
              <a:rPr lang="en-US" dirty="0"/>
              <a:t>2%</a:t>
            </a:r>
          </a:p>
        </p:txBody>
      </p:sp>
      <p:sp>
        <p:nvSpPr>
          <p:cNvPr id="112646" name="Text Box 6"/>
          <p:cNvSpPr txBox="1">
            <a:spLocks noChangeArrowheads="1"/>
          </p:cNvSpPr>
          <p:nvPr/>
        </p:nvSpPr>
        <p:spPr bwMode="auto">
          <a:xfrm>
            <a:off x="5029200" y="4648200"/>
            <a:ext cx="3794629" cy="849463"/>
          </a:xfrm>
          <a:prstGeom prst="rect">
            <a:avLst/>
          </a:prstGeom>
          <a:noFill/>
          <a:ln w="9525">
            <a:noFill/>
            <a:miter lim="800000"/>
            <a:headEnd/>
            <a:tailEnd/>
          </a:ln>
          <a:effectLst/>
        </p:spPr>
        <p:txBody>
          <a:bodyPr wrap="none">
            <a:spAutoFit/>
          </a:bodyPr>
          <a:lstStyle/>
          <a:p>
            <a:r>
              <a:rPr lang="en-US" sz="2000" dirty="0">
                <a:solidFill>
                  <a:srgbClr val="FFFF00"/>
                </a:solidFill>
              </a:rPr>
              <a:t>6-Month Cost:  $22140    $4918</a:t>
            </a:r>
          </a:p>
          <a:p>
            <a:r>
              <a:rPr lang="en-US" sz="2000" dirty="0">
                <a:solidFill>
                  <a:srgbClr val="FFFF00"/>
                </a:solidFill>
              </a:rPr>
              <a:t>to manage all     n=32        n=40</a:t>
            </a:r>
          </a:p>
          <a:p>
            <a:r>
              <a:rPr lang="en-US" sz="2000" dirty="0">
                <a:solidFill>
                  <a:srgbClr val="FFFF00"/>
                </a:solidFill>
              </a:rPr>
              <a:t>Stage II P.U</a:t>
            </a:r>
            <a:r>
              <a:rPr lang="en-US" sz="2000" dirty="0"/>
              <a:t>. </a:t>
            </a:r>
          </a:p>
        </p:txBody>
      </p:sp>
      <p:sp>
        <p:nvSpPr>
          <p:cNvPr id="9" name="TextBox 8"/>
          <p:cNvSpPr txBox="1"/>
          <p:nvPr/>
        </p:nvSpPr>
        <p:spPr>
          <a:xfrm>
            <a:off x="228600" y="6172200"/>
            <a:ext cx="8892819" cy="395173"/>
          </a:xfrm>
          <a:prstGeom prst="rect">
            <a:avLst/>
          </a:prstGeom>
          <a:noFill/>
        </p:spPr>
        <p:txBody>
          <a:bodyPr wrap="none" rtlCol="0">
            <a:spAutoFit/>
          </a:bodyPr>
          <a:lstStyle/>
          <a:p>
            <a:r>
              <a:rPr lang="en-US" dirty="0" smtClean="0">
                <a:solidFill>
                  <a:srgbClr val="70F0FA"/>
                </a:solidFill>
              </a:rPr>
              <a:t>Lyder et al., Ostomy/Wound Management, 2002; 48(4):52 – 62</a:t>
            </a:r>
            <a:r>
              <a:rPr lang="en-US" b="1" dirty="0" smtClean="0">
                <a:solidFill>
                  <a:srgbClr val="70F0FA"/>
                </a:solidFill>
              </a:rPr>
              <a:t>.</a:t>
            </a:r>
            <a:r>
              <a:rPr lang="en-US" dirty="0" smtClean="0">
                <a:solidFill>
                  <a:srgbClr val="70F0FA"/>
                </a:solidFill>
              </a:rPr>
              <a:t> </a:t>
            </a:r>
            <a:endParaRPr lang="en-US" dirty="0">
              <a:solidFill>
                <a:srgbClr val="70F0FA"/>
              </a:solidFill>
            </a:endParaRPr>
          </a:p>
        </p:txBody>
      </p:sp>
    </p:spTree>
  </p:cSld>
  <p:clrMapOvr>
    <a:masterClrMapping/>
  </p:clrMapOvr>
  <p:transition>
    <p:cover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228600" y="0"/>
            <a:ext cx="8712200" cy="1600199"/>
          </a:xfrm>
        </p:spPr>
        <p:txBody>
          <a:bodyPr/>
          <a:lstStyle/>
          <a:p>
            <a:r>
              <a:rPr lang="en-US" sz="3200" dirty="0" smtClean="0"/>
              <a:t>Evidence-based Protocols Reduce Home Care Pressure Ulcer Prevalence </a:t>
            </a:r>
            <a:r>
              <a:rPr lang="en-US" dirty="0"/>
              <a:t/>
            </a:r>
            <a:br>
              <a:rPr lang="en-US" dirty="0"/>
            </a:br>
            <a:r>
              <a:rPr lang="en-US" sz="2000" b="0" dirty="0">
                <a:solidFill>
                  <a:srgbClr val="70F0FA"/>
                </a:solidFill>
              </a:rPr>
              <a:t>Hanson D, </a:t>
            </a:r>
            <a:r>
              <a:rPr lang="en-US" sz="2000" b="0" dirty="0" err="1">
                <a:solidFill>
                  <a:srgbClr val="70F0FA"/>
                </a:solidFill>
              </a:rPr>
              <a:t>Langemo</a:t>
            </a:r>
            <a:r>
              <a:rPr lang="en-US" sz="2000" b="0" dirty="0">
                <a:solidFill>
                  <a:srgbClr val="70F0FA"/>
                </a:solidFill>
              </a:rPr>
              <a:t> D</a:t>
            </a:r>
            <a:r>
              <a:rPr lang="en-US" sz="2000" b="0" dirty="0" smtClean="0">
                <a:solidFill>
                  <a:srgbClr val="70F0FA"/>
                </a:solidFill>
              </a:rPr>
              <a:t>,, </a:t>
            </a:r>
            <a:r>
              <a:rPr lang="en-US" sz="2000" b="0" dirty="0">
                <a:solidFill>
                  <a:srgbClr val="70F0FA"/>
                </a:solidFill>
              </a:rPr>
              <a:t>et al. </a:t>
            </a:r>
            <a:r>
              <a:rPr lang="en-US" sz="2000" b="0" i="1" dirty="0">
                <a:solidFill>
                  <a:srgbClr val="70F0FA"/>
                </a:solidFill>
              </a:rPr>
              <a:t>Home Healthcare Nurse, 1996;14(7):</a:t>
            </a:r>
            <a:r>
              <a:rPr lang="en-US" sz="2000" b="0" i="1" dirty="0" smtClean="0">
                <a:solidFill>
                  <a:srgbClr val="70F0FA"/>
                </a:solidFill>
              </a:rPr>
              <a:t>525-31 </a:t>
            </a:r>
            <a:endParaRPr lang="en-US" dirty="0">
              <a:solidFill>
                <a:srgbClr val="70F0FA"/>
              </a:solidFill>
            </a:endParaRPr>
          </a:p>
        </p:txBody>
      </p:sp>
      <p:sp>
        <p:nvSpPr>
          <p:cNvPr id="104451" name="Rectangle 3"/>
          <p:cNvSpPr>
            <a:spLocks noGrp="1" noChangeArrowheads="1"/>
          </p:cNvSpPr>
          <p:nvPr>
            <p:ph type="body" sz="half" idx="1"/>
          </p:nvPr>
        </p:nvSpPr>
        <p:spPr>
          <a:xfrm>
            <a:off x="270933" y="2057400"/>
            <a:ext cx="4453467" cy="4419600"/>
          </a:xfrm>
        </p:spPr>
        <p:txBody>
          <a:bodyPr/>
          <a:lstStyle/>
          <a:p>
            <a:r>
              <a:rPr lang="en-US" sz="2800" dirty="0"/>
              <a:t>Setting:  Hospital-based home care agency</a:t>
            </a:r>
          </a:p>
          <a:p>
            <a:r>
              <a:rPr lang="en-US" sz="2800" dirty="0"/>
              <a:t>Pre-protocol 19% prevalence</a:t>
            </a:r>
          </a:p>
          <a:p>
            <a:r>
              <a:rPr lang="en-US" sz="2800" dirty="0"/>
              <a:t>Protocol: skin care standards</a:t>
            </a:r>
          </a:p>
          <a:p>
            <a:pPr lvl="1"/>
            <a:r>
              <a:rPr lang="en-US" sz="2000" dirty="0"/>
              <a:t>2 in-services by authors</a:t>
            </a:r>
          </a:p>
          <a:p>
            <a:pPr lvl="1"/>
            <a:r>
              <a:rPr lang="en-US" sz="2000" dirty="0"/>
              <a:t>Braden Scale</a:t>
            </a:r>
          </a:p>
          <a:p>
            <a:pPr lvl="1"/>
            <a:r>
              <a:rPr lang="en-US" sz="2000" dirty="0"/>
              <a:t>Interagency committee met</a:t>
            </a:r>
          </a:p>
          <a:p>
            <a:pPr lvl="1"/>
            <a:r>
              <a:rPr lang="en-US" sz="2000" dirty="0"/>
              <a:t>4 prevalence audits</a:t>
            </a:r>
            <a:endParaRPr lang="en-US" sz="2400" dirty="0"/>
          </a:p>
        </p:txBody>
      </p:sp>
      <p:graphicFrame>
        <p:nvGraphicFramePr>
          <p:cNvPr id="5" name="Object 2"/>
          <p:cNvGraphicFramePr>
            <a:graphicFrameLocks noGrp="1" noChangeAspect="1"/>
          </p:cNvGraphicFramePr>
          <p:nvPr>
            <p:ph type="chart" sz="half" idx="2"/>
          </p:nvPr>
        </p:nvGraphicFramePr>
        <p:xfrm>
          <a:off x="4572000" y="1885951"/>
          <a:ext cx="4279901" cy="44481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cover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sz="3200" dirty="0" smtClean="0"/>
              <a:t>Using Braden Risk &lt;18  To Focus E-B Pressure Ulcer Care Reduced Incidence and Saved </a:t>
            </a:r>
            <a:r>
              <a:rPr lang="en-US" sz="3200" dirty="0"/>
              <a:t>$$</a:t>
            </a:r>
          </a:p>
        </p:txBody>
      </p:sp>
      <p:graphicFrame>
        <p:nvGraphicFramePr>
          <p:cNvPr id="131072" name="Object 0"/>
          <p:cNvGraphicFramePr>
            <a:graphicFrameLocks noChangeAspect="1"/>
          </p:cNvGraphicFramePr>
          <p:nvPr>
            <p:ph type="tbl" idx="4294967295"/>
          </p:nvPr>
        </p:nvGraphicFramePr>
        <p:xfrm>
          <a:off x="812800" y="1905000"/>
          <a:ext cx="7167034" cy="3657600"/>
        </p:xfrm>
        <a:graphic>
          <a:graphicData uri="http://schemas.openxmlformats.org/presentationml/2006/ole">
            <p:oleObj spid="_x0000_s233474" name="Document" r:id="rId4" imgW="7309440" imgH="3730680" progId="Word.Document.8">
              <p:embed/>
            </p:oleObj>
          </a:graphicData>
        </a:graphic>
      </p:graphicFrame>
      <p:sp>
        <p:nvSpPr>
          <p:cNvPr id="105477" name="Text Box 5"/>
          <p:cNvSpPr txBox="1">
            <a:spLocks noChangeArrowheads="1"/>
          </p:cNvSpPr>
          <p:nvPr/>
        </p:nvSpPr>
        <p:spPr bwMode="auto">
          <a:xfrm>
            <a:off x="1111234" y="6248401"/>
            <a:ext cx="7233390" cy="344710"/>
          </a:xfrm>
          <a:prstGeom prst="rect">
            <a:avLst/>
          </a:prstGeom>
          <a:noFill/>
          <a:ln w="9525">
            <a:noFill/>
            <a:miter lim="800000"/>
            <a:headEnd/>
            <a:tailEnd/>
          </a:ln>
          <a:effectLst/>
        </p:spPr>
        <p:txBody>
          <a:bodyPr wrap="none">
            <a:spAutoFit/>
          </a:bodyPr>
          <a:lstStyle/>
          <a:p>
            <a:pPr algn="ctr"/>
            <a:r>
              <a:rPr lang="en-US" sz="2000" dirty="0">
                <a:solidFill>
                  <a:srgbClr val="70F0FA"/>
                </a:solidFill>
              </a:rPr>
              <a:t>Xakellis G et al.</a:t>
            </a:r>
            <a:r>
              <a:rPr lang="en-US" sz="2000" i="1" dirty="0">
                <a:solidFill>
                  <a:srgbClr val="70F0FA"/>
                </a:solidFill>
              </a:rPr>
              <a:t>  Advances in Wound Care</a:t>
            </a:r>
            <a:r>
              <a:rPr lang="en-US" sz="2000" dirty="0">
                <a:solidFill>
                  <a:srgbClr val="70F0FA"/>
                </a:solidFill>
              </a:rPr>
              <a:t> 1998, 11(1): 22-29</a:t>
            </a:r>
            <a:r>
              <a:rPr lang="en-US" sz="2000" i="1" dirty="0">
                <a:solidFill>
                  <a:srgbClr val="70F0FA"/>
                </a:solidFill>
              </a:rPr>
              <a:t> </a:t>
            </a:r>
          </a:p>
        </p:txBody>
      </p:sp>
      <p:graphicFrame>
        <p:nvGraphicFramePr>
          <p:cNvPr id="6" name="Object 3"/>
          <p:cNvGraphicFramePr>
            <a:graphicFrameLocks noGrp="1" noChangeAspect="1"/>
          </p:cNvGraphicFramePr>
          <p:nvPr>
            <p:ph type="chart" idx="1"/>
          </p:nvPr>
        </p:nvGraphicFramePr>
        <p:xfrm>
          <a:off x="762000" y="2438400"/>
          <a:ext cx="8127365" cy="3710196"/>
        </p:xfrm>
        <a:graphic>
          <a:graphicData uri="http://schemas.openxmlformats.org/drawingml/2006/chart">
            <c:chart xmlns:c="http://schemas.openxmlformats.org/drawingml/2006/chart" xmlns:r="http://schemas.openxmlformats.org/officeDocument/2006/relationships" r:id="rId5"/>
          </a:graphicData>
        </a:graphic>
      </p:graphicFrame>
      <p:pic>
        <p:nvPicPr>
          <p:cNvPr id="7" name="Picture 3"/>
          <p:cNvPicPr>
            <a:picLocks noChangeAspect="1" noChangeArrowheads="1"/>
          </p:cNvPicPr>
          <p:nvPr/>
        </p:nvPicPr>
        <p:blipFill>
          <a:blip r:embed="rId6" cstate="print"/>
          <a:srcRect/>
          <a:stretch>
            <a:fillRect/>
          </a:stretch>
        </p:blipFill>
        <p:spPr bwMode="auto">
          <a:xfrm>
            <a:off x="225774" y="1447800"/>
            <a:ext cx="1831626" cy="1371600"/>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Evidence-Based PU Prevention Protocol</a:t>
            </a:r>
            <a:br>
              <a:rPr lang="en-US" sz="3200" dirty="0" smtClean="0"/>
            </a:br>
            <a:r>
              <a:rPr lang="en-US" sz="3200" dirty="0" smtClean="0"/>
              <a:t>Increased Preventive Mattress Use (p&lt;0.005)</a:t>
            </a:r>
            <a:endParaRPr lang="en-US" sz="3200" dirty="0"/>
          </a:p>
        </p:txBody>
      </p:sp>
      <p:graphicFrame>
        <p:nvGraphicFramePr>
          <p:cNvPr id="4" name="Chart Placeholder 3"/>
          <p:cNvGraphicFramePr>
            <a:graphicFrameLocks noGrp="1"/>
          </p:cNvGraphicFramePr>
          <p:nvPr>
            <p:ph type="chart" idx="1"/>
          </p:nvPr>
        </p:nvGraphicFramePr>
        <p:xfrm>
          <a:off x="228600" y="1371600"/>
          <a:ext cx="8610600" cy="457041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04800" y="6172200"/>
            <a:ext cx="8490914" cy="395173"/>
          </a:xfrm>
          <a:prstGeom prst="rect">
            <a:avLst/>
          </a:prstGeom>
          <a:noFill/>
        </p:spPr>
        <p:txBody>
          <a:bodyPr wrap="none" rtlCol="0">
            <a:spAutoFit/>
          </a:bodyPr>
          <a:lstStyle/>
          <a:p>
            <a:r>
              <a:rPr lang="en-US" dirty="0" err="1" smtClean="0">
                <a:solidFill>
                  <a:srgbClr val="70F0FA"/>
                </a:solidFill>
              </a:rPr>
              <a:t>Makai</a:t>
            </a:r>
            <a:r>
              <a:rPr lang="en-US" dirty="0" smtClean="0">
                <a:solidFill>
                  <a:srgbClr val="70F0FA"/>
                </a:solidFill>
              </a:rPr>
              <a:t> et al. Cost Effectiveness Resource </a:t>
            </a:r>
            <a:r>
              <a:rPr lang="en-US" dirty="0" err="1" smtClean="0">
                <a:solidFill>
                  <a:srgbClr val="70F0FA"/>
                </a:solidFill>
              </a:rPr>
              <a:t>Alloc</a:t>
            </a:r>
            <a:r>
              <a:rPr lang="en-US" dirty="0" smtClean="0">
                <a:solidFill>
                  <a:srgbClr val="70F0FA"/>
                </a:solidFill>
              </a:rPr>
              <a:t>. 2010;8:11-24</a:t>
            </a:r>
            <a:endParaRPr lang="en-US" dirty="0">
              <a:solidFill>
                <a:srgbClr val="70F0FA"/>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en-US" sz="3400" dirty="0" smtClean="0"/>
              <a:t>Meta-Analysis of  Controlled Studies Measuring Stage 2-3 Pressure Ulcer Healing</a:t>
            </a:r>
            <a:endParaRPr lang="en-US" sz="3400" dirty="0"/>
          </a:p>
        </p:txBody>
      </p:sp>
      <p:graphicFrame>
        <p:nvGraphicFramePr>
          <p:cNvPr id="8" name="Object 2"/>
          <p:cNvGraphicFramePr>
            <a:graphicFrameLocks noGrp="1" noChangeAspect="1"/>
          </p:cNvGraphicFramePr>
          <p:nvPr>
            <p:ph type="chart" idx="1"/>
          </p:nvPr>
        </p:nvGraphicFramePr>
        <p:xfrm>
          <a:off x="533400" y="1497013"/>
          <a:ext cx="8129588" cy="4471987"/>
        </p:xfrm>
        <a:graphic>
          <a:graphicData uri="http://schemas.openxmlformats.org/drawingml/2006/chart">
            <c:chart xmlns:c="http://schemas.openxmlformats.org/drawingml/2006/chart" xmlns:r="http://schemas.openxmlformats.org/officeDocument/2006/relationships" r:id="rId3"/>
          </a:graphicData>
        </a:graphic>
      </p:graphicFrame>
      <p:sp>
        <p:nvSpPr>
          <p:cNvPr id="236548" name="Text Box 4"/>
          <p:cNvSpPr txBox="1">
            <a:spLocks noChangeArrowheads="1"/>
          </p:cNvSpPr>
          <p:nvPr/>
        </p:nvSpPr>
        <p:spPr bwMode="auto">
          <a:xfrm>
            <a:off x="92932" y="6172200"/>
            <a:ext cx="9051068" cy="344710"/>
          </a:xfrm>
          <a:prstGeom prst="rect">
            <a:avLst/>
          </a:prstGeom>
          <a:noFill/>
          <a:ln w="9525">
            <a:noFill/>
            <a:miter lim="800000"/>
            <a:headEnd/>
            <a:tailEnd/>
          </a:ln>
          <a:effectLst/>
        </p:spPr>
        <p:txBody>
          <a:bodyPr wrap="none">
            <a:spAutoFit/>
          </a:bodyPr>
          <a:lstStyle/>
          <a:p>
            <a:r>
              <a:rPr lang="en-US" sz="2000" dirty="0">
                <a:solidFill>
                  <a:srgbClr val="70F0FA"/>
                </a:solidFill>
                <a:effectLst/>
              </a:rPr>
              <a:t>Kerstein. </a:t>
            </a:r>
            <a:r>
              <a:rPr lang="en-US" sz="2000" i="1" dirty="0">
                <a:solidFill>
                  <a:srgbClr val="70F0FA"/>
                </a:solidFill>
                <a:effectLst/>
              </a:rPr>
              <a:t>et al. Disease Management &amp; Health Outcomes </a:t>
            </a:r>
            <a:r>
              <a:rPr lang="en-US" sz="2000" dirty="0">
                <a:solidFill>
                  <a:srgbClr val="70F0FA"/>
                </a:solidFill>
                <a:effectLst/>
              </a:rPr>
              <a:t>2001:9(11);651-663.</a:t>
            </a:r>
            <a:endParaRPr lang="en-US" sz="2800" dirty="0">
              <a:solidFill>
                <a:srgbClr val="70F0FA"/>
              </a:solidFill>
              <a:effectLst/>
            </a:endParaRPr>
          </a:p>
        </p:txBody>
      </p:sp>
      <p:sp>
        <p:nvSpPr>
          <p:cNvPr id="236549" name="Text Box 5"/>
          <p:cNvSpPr txBox="1">
            <a:spLocks noChangeArrowheads="1"/>
          </p:cNvSpPr>
          <p:nvPr/>
        </p:nvSpPr>
        <p:spPr bwMode="auto">
          <a:xfrm>
            <a:off x="2990390" y="3352800"/>
            <a:ext cx="1047083" cy="1505733"/>
          </a:xfrm>
          <a:prstGeom prst="rect">
            <a:avLst/>
          </a:prstGeom>
          <a:noFill/>
          <a:ln w="9525">
            <a:noFill/>
            <a:miter lim="800000"/>
            <a:headEnd/>
            <a:tailEnd/>
          </a:ln>
          <a:effectLst/>
        </p:spPr>
        <p:txBody>
          <a:bodyPr wrap="none">
            <a:spAutoFit/>
          </a:bodyPr>
          <a:lstStyle/>
          <a:p>
            <a:pPr algn="ctr"/>
            <a:r>
              <a:rPr lang="en-US" sz="1600" b="1" dirty="0" smtClean="0">
                <a:solidFill>
                  <a:schemeClr val="tx1"/>
                </a:solidFill>
                <a:effectLst/>
                <a:latin typeface="Arial" charset="0"/>
              </a:rPr>
              <a:t> </a:t>
            </a:r>
            <a:r>
              <a:rPr lang="en-US" sz="1600" b="1" dirty="0">
                <a:solidFill>
                  <a:schemeClr val="tx1"/>
                </a:solidFill>
                <a:effectLst/>
                <a:latin typeface="Arial" charset="0"/>
              </a:rPr>
              <a:t>(</a:t>
            </a:r>
            <a:r>
              <a:rPr lang="en-US" sz="1600" b="1" dirty="0" smtClean="0">
                <a:solidFill>
                  <a:schemeClr val="tx1"/>
                </a:solidFill>
                <a:effectLst/>
                <a:latin typeface="Arial" charset="0"/>
              </a:rPr>
              <a:t>N=281) </a:t>
            </a:r>
          </a:p>
          <a:p>
            <a:pPr algn="ctr"/>
            <a:endParaRPr lang="en-US" sz="1600" b="1" dirty="0">
              <a:solidFill>
                <a:schemeClr val="tx1"/>
              </a:solidFill>
              <a:effectLst/>
              <a:latin typeface="Arial" charset="0"/>
            </a:endParaRPr>
          </a:p>
          <a:p>
            <a:pPr algn="ctr"/>
            <a:r>
              <a:rPr lang="en-US" sz="1600" b="1" dirty="0" smtClean="0">
                <a:solidFill>
                  <a:schemeClr val="tx1"/>
                </a:solidFill>
              </a:rPr>
              <a:t>C</a:t>
            </a:r>
            <a:r>
              <a:rPr lang="en-US" sz="1600" b="1" dirty="0" smtClean="0">
                <a:solidFill>
                  <a:schemeClr val="tx1"/>
                </a:solidFill>
                <a:effectLst/>
                <a:latin typeface="Arial" charset="0"/>
              </a:rPr>
              <a:t>ost: </a:t>
            </a:r>
            <a:endParaRPr lang="en-US" sz="1600" b="1" dirty="0">
              <a:solidFill>
                <a:schemeClr val="tx1"/>
              </a:solidFill>
              <a:effectLst/>
              <a:latin typeface="Arial" charset="0"/>
            </a:endParaRPr>
          </a:p>
          <a:p>
            <a:pPr algn="ctr"/>
            <a:r>
              <a:rPr lang="en-US" sz="1600" b="1" dirty="0" smtClean="0">
                <a:solidFill>
                  <a:schemeClr val="tx1"/>
                </a:solidFill>
                <a:effectLst/>
                <a:latin typeface="Arial" charset="0"/>
              </a:rPr>
              <a:t>$910 </a:t>
            </a:r>
          </a:p>
          <a:p>
            <a:pPr algn="ctr"/>
            <a:r>
              <a:rPr lang="en-US" sz="1600" b="1" dirty="0" smtClean="0">
                <a:solidFill>
                  <a:schemeClr val="tx1"/>
                </a:solidFill>
                <a:effectLst/>
                <a:latin typeface="Arial" charset="0"/>
              </a:rPr>
              <a:t>per</a:t>
            </a:r>
            <a:endParaRPr lang="en-US" sz="1600" b="1" dirty="0">
              <a:solidFill>
                <a:schemeClr val="tx1"/>
              </a:solidFill>
              <a:effectLst/>
              <a:latin typeface="Arial" charset="0"/>
            </a:endParaRPr>
          </a:p>
          <a:p>
            <a:pPr algn="ctr"/>
            <a:r>
              <a:rPr lang="en-US" sz="1600" b="1" dirty="0">
                <a:solidFill>
                  <a:schemeClr val="tx1"/>
                </a:solidFill>
                <a:effectLst/>
                <a:latin typeface="Arial" charset="0"/>
              </a:rPr>
              <a:t>patient</a:t>
            </a:r>
          </a:p>
          <a:p>
            <a:pPr algn="ctr"/>
            <a:r>
              <a:rPr lang="en-US" sz="1600" b="1" dirty="0">
                <a:solidFill>
                  <a:schemeClr val="tx1"/>
                </a:solidFill>
                <a:effectLst/>
                <a:latin typeface="Arial" charset="0"/>
              </a:rPr>
              <a:t>healed</a:t>
            </a:r>
          </a:p>
        </p:txBody>
      </p:sp>
      <p:sp>
        <p:nvSpPr>
          <p:cNvPr id="236550" name="Text Box 6"/>
          <p:cNvSpPr txBox="1">
            <a:spLocks noChangeArrowheads="1"/>
          </p:cNvSpPr>
          <p:nvPr/>
        </p:nvSpPr>
        <p:spPr bwMode="auto">
          <a:xfrm>
            <a:off x="4514390" y="3352800"/>
            <a:ext cx="1047083" cy="1505733"/>
          </a:xfrm>
          <a:prstGeom prst="rect">
            <a:avLst/>
          </a:prstGeom>
          <a:noFill/>
          <a:ln w="9525">
            <a:noFill/>
            <a:miter lim="800000"/>
            <a:headEnd/>
            <a:tailEnd/>
          </a:ln>
          <a:effectLst/>
        </p:spPr>
        <p:txBody>
          <a:bodyPr wrap="none">
            <a:spAutoFit/>
          </a:bodyPr>
          <a:lstStyle/>
          <a:p>
            <a:pPr algn="ctr"/>
            <a:r>
              <a:rPr lang="en-US" sz="1600" b="1" dirty="0" smtClean="0">
                <a:effectLst/>
                <a:latin typeface="Arial" charset="0"/>
              </a:rPr>
              <a:t> </a:t>
            </a:r>
            <a:r>
              <a:rPr lang="en-US" sz="1600" b="1" dirty="0">
                <a:effectLst/>
                <a:latin typeface="Arial" charset="0"/>
              </a:rPr>
              <a:t>(</a:t>
            </a:r>
            <a:r>
              <a:rPr lang="en-US" sz="1600" b="1" dirty="0" smtClean="0">
                <a:effectLst/>
                <a:latin typeface="Arial" charset="0"/>
              </a:rPr>
              <a:t>N=136) </a:t>
            </a:r>
          </a:p>
          <a:p>
            <a:pPr algn="ctr"/>
            <a:r>
              <a:rPr lang="en-US" sz="1600" b="1" dirty="0" smtClean="0">
                <a:effectLst/>
                <a:latin typeface="Arial" charset="0"/>
              </a:rPr>
              <a:t> </a:t>
            </a:r>
          </a:p>
          <a:p>
            <a:pPr algn="ctr"/>
            <a:r>
              <a:rPr lang="en-US" sz="1600" b="1" dirty="0" smtClean="0"/>
              <a:t>C</a:t>
            </a:r>
            <a:r>
              <a:rPr lang="en-US" sz="1600" b="1" dirty="0" smtClean="0">
                <a:effectLst/>
                <a:latin typeface="Arial" charset="0"/>
              </a:rPr>
              <a:t>ost : </a:t>
            </a:r>
            <a:endParaRPr lang="en-US" sz="1600" b="1" dirty="0">
              <a:effectLst/>
              <a:latin typeface="Arial" charset="0"/>
            </a:endParaRPr>
          </a:p>
          <a:p>
            <a:pPr algn="ctr"/>
            <a:r>
              <a:rPr lang="en-US" sz="1600" b="1" dirty="0">
                <a:effectLst/>
                <a:latin typeface="Arial" charset="0"/>
              </a:rPr>
              <a:t>$</a:t>
            </a:r>
            <a:r>
              <a:rPr lang="en-US" sz="1600" b="1" dirty="0" smtClean="0">
                <a:effectLst/>
                <a:latin typeface="Arial" charset="0"/>
              </a:rPr>
              <a:t>1267 </a:t>
            </a:r>
          </a:p>
          <a:p>
            <a:pPr algn="ctr"/>
            <a:r>
              <a:rPr lang="en-US" sz="1600" b="1" dirty="0" smtClean="0">
                <a:effectLst/>
                <a:latin typeface="Arial" charset="0"/>
              </a:rPr>
              <a:t>per</a:t>
            </a:r>
            <a:endParaRPr lang="en-US" sz="1600" b="1" dirty="0">
              <a:effectLst/>
              <a:latin typeface="Arial" charset="0"/>
            </a:endParaRPr>
          </a:p>
          <a:p>
            <a:pPr algn="ctr"/>
            <a:r>
              <a:rPr lang="en-US" sz="1600" b="1" dirty="0">
                <a:effectLst/>
                <a:latin typeface="Arial" charset="0"/>
              </a:rPr>
              <a:t>patient</a:t>
            </a:r>
          </a:p>
          <a:p>
            <a:pPr algn="ctr"/>
            <a:r>
              <a:rPr lang="en-US" sz="1600" b="1" dirty="0">
                <a:effectLst/>
                <a:latin typeface="Arial" charset="0"/>
              </a:rPr>
              <a:t>healed</a:t>
            </a:r>
          </a:p>
        </p:txBody>
      </p:sp>
      <p:sp>
        <p:nvSpPr>
          <p:cNvPr id="236551" name="Text Box 7"/>
          <p:cNvSpPr txBox="1">
            <a:spLocks noChangeArrowheads="1"/>
          </p:cNvSpPr>
          <p:nvPr/>
        </p:nvSpPr>
        <p:spPr bwMode="auto">
          <a:xfrm>
            <a:off x="6046049" y="3429000"/>
            <a:ext cx="1104790" cy="1505733"/>
          </a:xfrm>
          <a:prstGeom prst="rect">
            <a:avLst/>
          </a:prstGeom>
          <a:noFill/>
          <a:ln w="9525">
            <a:noFill/>
            <a:miter lim="800000"/>
            <a:headEnd/>
            <a:tailEnd/>
          </a:ln>
          <a:effectLst/>
        </p:spPr>
        <p:txBody>
          <a:bodyPr wrap="none">
            <a:spAutoFit/>
          </a:bodyPr>
          <a:lstStyle/>
          <a:p>
            <a:pPr algn="ctr"/>
            <a:r>
              <a:rPr lang="en-US" sz="1600" b="1" dirty="0">
                <a:solidFill>
                  <a:schemeClr val="tx1"/>
                </a:solidFill>
                <a:effectLst>
                  <a:outerShdw blurRad="38100" dist="38100" dir="2700000" algn="tl">
                    <a:srgbClr val="FFFFFF"/>
                  </a:outerShdw>
                </a:effectLst>
                <a:latin typeface="Arial" charset="0"/>
              </a:rPr>
              <a:t> </a:t>
            </a:r>
            <a:r>
              <a:rPr lang="en-US" sz="1600" b="1" dirty="0" smtClean="0">
                <a:solidFill>
                  <a:schemeClr val="tx1"/>
                </a:solidFill>
                <a:effectLst/>
                <a:latin typeface="Arial" charset="0"/>
              </a:rPr>
              <a:t> </a:t>
            </a:r>
            <a:r>
              <a:rPr lang="en-US" sz="1600" b="1" dirty="0">
                <a:solidFill>
                  <a:schemeClr val="tx1"/>
                </a:solidFill>
                <a:effectLst/>
                <a:latin typeface="Arial" charset="0"/>
              </a:rPr>
              <a:t>(N=223) </a:t>
            </a:r>
            <a:endParaRPr lang="en-US" sz="1600" b="1" dirty="0" smtClean="0">
              <a:solidFill>
                <a:schemeClr val="tx1"/>
              </a:solidFill>
              <a:effectLst/>
              <a:latin typeface="Arial" charset="0"/>
            </a:endParaRPr>
          </a:p>
          <a:p>
            <a:pPr algn="ctr"/>
            <a:endParaRPr lang="en-US" sz="1600" b="1" dirty="0">
              <a:solidFill>
                <a:schemeClr val="tx1"/>
              </a:solidFill>
              <a:effectLst/>
              <a:latin typeface="Arial" charset="0"/>
            </a:endParaRPr>
          </a:p>
          <a:p>
            <a:pPr algn="ctr"/>
            <a:r>
              <a:rPr lang="en-US" sz="1600" b="1" dirty="0" smtClean="0">
                <a:solidFill>
                  <a:schemeClr val="tx1"/>
                </a:solidFill>
              </a:rPr>
              <a:t>C</a:t>
            </a:r>
            <a:r>
              <a:rPr lang="en-US" sz="1600" b="1" dirty="0" smtClean="0">
                <a:solidFill>
                  <a:schemeClr val="tx1"/>
                </a:solidFill>
                <a:effectLst/>
                <a:latin typeface="Arial" charset="0"/>
              </a:rPr>
              <a:t>ost:</a:t>
            </a:r>
            <a:endParaRPr lang="en-US" sz="1600" b="1" dirty="0">
              <a:solidFill>
                <a:schemeClr val="tx1"/>
              </a:solidFill>
              <a:effectLst/>
              <a:latin typeface="Arial" charset="0"/>
            </a:endParaRPr>
          </a:p>
          <a:p>
            <a:pPr algn="ctr"/>
            <a:r>
              <a:rPr lang="en-US" sz="1600" b="1" dirty="0">
                <a:solidFill>
                  <a:schemeClr val="tx1"/>
                </a:solidFill>
                <a:effectLst/>
                <a:latin typeface="Arial" charset="0"/>
              </a:rPr>
              <a:t>$2939 </a:t>
            </a:r>
            <a:endParaRPr lang="en-US" sz="1600" b="1" dirty="0" smtClean="0">
              <a:solidFill>
                <a:schemeClr val="tx1"/>
              </a:solidFill>
              <a:effectLst/>
              <a:latin typeface="Arial" charset="0"/>
            </a:endParaRPr>
          </a:p>
          <a:p>
            <a:pPr algn="ctr"/>
            <a:r>
              <a:rPr lang="en-US" sz="1600" b="1" dirty="0" smtClean="0">
                <a:solidFill>
                  <a:schemeClr val="tx1"/>
                </a:solidFill>
                <a:effectLst/>
                <a:latin typeface="Arial" charset="0"/>
              </a:rPr>
              <a:t>per</a:t>
            </a:r>
            <a:endParaRPr lang="en-US" sz="1600" b="1" dirty="0">
              <a:solidFill>
                <a:schemeClr val="tx1"/>
              </a:solidFill>
              <a:effectLst/>
              <a:latin typeface="Arial" charset="0"/>
            </a:endParaRPr>
          </a:p>
          <a:p>
            <a:pPr algn="ctr"/>
            <a:r>
              <a:rPr lang="en-US" sz="1600" b="1" dirty="0" smtClean="0">
                <a:solidFill>
                  <a:schemeClr val="tx1"/>
                </a:solidFill>
              </a:rPr>
              <a:t>p</a:t>
            </a:r>
            <a:r>
              <a:rPr lang="en-US" sz="1600" b="1" dirty="0" smtClean="0">
                <a:solidFill>
                  <a:schemeClr val="tx1"/>
                </a:solidFill>
                <a:effectLst/>
                <a:latin typeface="Arial" charset="0"/>
              </a:rPr>
              <a:t>atient</a:t>
            </a:r>
          </a:p>
          <a:p>
            <a:pPr algn="ctr"/>
            <a:r>
              <a:rPr lang="en-US" sz="1600" b="1" dirty="0" smtClean="0">
                <a:solidFill>
                  <a:schemeClr val="tx1"/>
                </a:solidFill>
                <a:effectLst/>
                <a:latin typeface="Arial" charset="0"/>
              </a:rPr>
              <a:t> </a:t>
            </a:r>
            <a:r>
              <a:rPr lang="en-US" sz="1600" b="1" dirty="0">
                <a:solidFill>
                  <a:schemeClr val="tx1"/>
                </a:solidFill>
                <a:effectLst/>
                <a:latin typeface="Arial" charset="0"/>
              </a:rPr>
              <a:t>healed</a:t>
            </a:r>
          </a:p>
        </p:txBody>
      </p:sp>
      <p:pic>
        <p:nvPicPr>
          <p:cNvPr id="9" name="Picture 3"/>
          <p:cNvPicPr>
            <a:picLocks noChangeAspect="1" noChangeArrowheads="1"/>
          </p:cNvPicPr>
          <p:nvPr/>
        </p:nvPicPr>
        <p:blipFill>
          <a:blip r:embed="rId4" cstate="print"/>
          <a:srcRect/>
          <a:stretch>
            <a:fillRect/>
          </a:stretch>
        </p:blipFill>
        <p:spPr bwMode="auto">
          <a:xfrm>
            <a:off x="7391400" y="1447800"/>
            <a:ext cx="1447800" cy="1084174"/>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a:xfrm>
            <a:off x="134938" y="152400"/>
            <a:ext cx="8874125" cy="838200"/>
          </a:xfrm>
        </p:spPr>
        <p:txBody>
          <a:bodyPr/>
          <a:lstStyle/>
          <a:p>
            <a:r>
              <a:rPr lang="en-US" sz="2800" dirty="0"/>
              <a:t>Diabetic Neuropathic Foot Ulcers</a:t>
            </a:r>
            <a:r>
              <a:rPr lang="en-US" sz="1800" dirty="0"/>
              <a:t/>
            </a:r>
            <a:br>
              <a:rPr lang="en-US" sz="1800" dirty="0"/>
            </a:br>
            <a:r>
              <a:rPr lang="en-US" sz="2800" dirty="0" smtClean="0"/>
              <a:t>Evidence:  Consistent Off-loading Has Best Outcomes</a:t>
            </a:r>
            <a:endParaRPr lang="en-US" dirty="0"/>
          </a:p>
        </p:txBody>
      </p:sp>
      <p:graphicFrame>
        <p:nvGraphicFramePr>
          <p:cNvPr id="15" name="Object 2"/>
          <p:cNvGraphicFramePr>
            <a:graphicFrameLocks noGrp="1"/>
          </p:cNvGraphicFramePr>
          <p:nvPr>
            <p:ph type="chart" idx="1"/>
          </p:nvPr>
        </p:nvGraphicFramePr>
        <p:xfrm>
          <a:off x="1397000" y="1143000"/>
          <a:ext cx="77470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516100" name="Text Box 4"/>
          <p:cNvSpPr txBox="1">
            <a:spLocks noChangeArrowheads="1"/>
          </p:cNvSpPr>
          <p:nvPr/>
        </p:nvSpPr>
        <p:spPr bwMode="auto">
          <a:xfrm>
            <a:off x="381000" y="5486400"/>
            <a:ext cx="8763000" cy="1354217"/>
          </a:xfrm>
          <a:prstGeom prst="rect">
            <a:avLst/>
          </a:prstGeom>
          <a:noFill/>
          <a:ln w="9525">
            <a:noFill/>
            <a:miter lim="800000"/>
            <a:headEnd/>
            <a:tailEnd/>
          </a:ln>
          <a:effectLst/>
        </p:spPr>
        <p:txBody>
          <a:bodyPr wrap="square">
            <a:spAutoFit/>
          </a:bodyPr>
          <a:lstStyle/>
          <a:p>
            <a:pPr marL="342900" indent="-342900">
              <a:buAutoNum type="arabicParenBoth"/>
            </a:pPr>
            <a:r>
              <a:rPr lang="en-US" sz="2000" dirty="0" smtClean="0">
                <a:solidFill>
                  <a:srgbClr val="70F0FA"/>
                </a:solidFill>
                <a:latin typeface="Arial" pitchFamily="34" charset="0"/>
                <a:cs typeface="Arial" pitchFamily="34" charset="0"/>
              </a:rPr>
              <a:t>Armstrong D.. </a:t>
            </a:r>
            <a:r>
              <a:rPr lang="en-US" sz="2000" i="1" dirty="0">
                <a:solidFill>
                  <a:srgbClr val="70F0FA"/>
                </a:solidFill>
                <a:latin typeface="Arial" pitchFamily="34" charset="0"/>
                <a:cs typeface="Arial" pitchFamily="34" charset="0"/>
              </a:rPr>
              <a:t>et al.</a:t>
            </a:r>
            <a:r>
              <a:rPr lang="en-US" sz="2000" dirty="0">
                <a:solidFill>
                  <a:srgbClr val="70F0FA"/>
                </a:solidFill>
                <a:latin typeface="Arial" pitchFamily="34" charset="0"/>
                <a:cs typeface="Arial" pitchFamily="34" charset="0"/>
              </a:rPr>
              <a:t> </a:t>
            </a:r>
            <a:r>
              <a:rPr lang="en-US" sz="2000" i="1" dirty="0" err="1">
                <a:solidFill>
                  <a:srgbClr val="70F0FA"/>
                </a:solidFill>
                <a:latin typeface="Arial" pitchFamily="34" charset="0"/>
                <a:cs typeface="Arial" pitchFamily="34" charset="0"/>
              </a:rPr>
              <a:t>Diab</a:t>
            </a:r>
            <a:r>
              <a:rPr lang="en-US" sz="2000" i="1" dirty="0">
                <a:solidFill>
                  <a:srgbClr val="70F0FA"/>
                </a:solidFill>
                <a:latin typeface="Arial" pitchFamily="34" charset="0"/>
                <a:cs typeface="Arial" pitchFamily="34" charset="0"/>
              </a:rPr>
              <a:t> </a:t>
            </a:r>
            <a:r>
              <a:rPr lang="en-US" sz="2000" i="1" dirty="0" smtClean="0">
                <a:solidFill>
                  <a:srgbClr val="70F0FA"/>
                </a:solidFill>
                <a:latin typeface="Arial" pitchFamily="34" charset="0"/>
                <a:cs typeface="Arial" pitchFamily="34" charset="0"/>
              </a:rPr>
              <a:t>Care</a:t>
            </a:r>
            <a:r>
              <a:rPr lang="en-US" sz="2000" dirty="0" smtClean="0">
                <a:solidFill>
                  <a:srgbClr val="70F0FA"/>
                </a:solidFill>
                <a:latin typeface="Arial" pitchFamily="34" charset="0"/>
                <a:cs typeface="Arial" pitchFamily="34" charset="0"/>
              </a:rPr>
              <a:t>, </a:t>
            </a:r>
            <a:r>
              <a:rPr lang="en-US" sz="2000" dirty="0" smtClean="0">
                <a:solidFill>
                  <a:srgbClr val="70F0FA"/>
                </a:solidFill>
              </a:rPr>
              <a:t>2005;28:551–554.</a:t>
            </a:r>
            <a:r>
              <a:rPr lang="en-US" sz="2000" dirty="0" smtClean="0">
                <a:solidFill>
                  <a:srgbClr val="70F0FA"/>
                </a:solidFill>
                <a:latin typeface="Arial" pitchFamily="34" charset="0"/>
                <a:cs typeface="Arial" pitchFamily="34" charset="0"/>
              </a:rPr>
              <a:t> : 12 weeks  </a:t>
            </a:r>
          </a:p>
          <a:p>
            <a:pPr marL="342900" indent="-342900" algn="l">
              <a:buAutoNum type="arabicParenBoth"/>
            </a:pPr>
            <a:r>
              <a:rPr lang="en-US" sz="2000" dirty="0" smtClean="0">
                <a:solidFill>
                  <a:srgbClr val="70F0FA"/>
                </a:solidFill>
                <a:latin typeface="Arial" pitchFamily="34" charset="0"/>
                <a:cs typeface="Arial" pitchFamily="34" charset="0"/>
              </a:rPr>
              <a:t>Falanga </a:t>
            </a:r>
            <a:r>
              <a:rPr lang="en-US" sz="2000" dirty="0">
                <a:solidFill>
                  <a:srgbClr val="70F0FA"/>
                </a:solidFill>
                <a:latin typeface="Arial" pitchFamily="34" charset="0"/>
                <a:cs typeface="Arial" pitchFamily="34" charset="0"/>
              </a:rPr>
              <a:t>V. </a:t>
            </a:r>
            <a:r>
              <a:rPr lang="en-US" sz="2000" i="1" dirty="0">
                <a:solidFill>
                  <a:srgbClr val="70F0FA"/>
                </a:solidFill>
                <a:latin typeface="Arial" pitchFamily="34" charset="0"/>
                <a:cs typeface="Arial" pitchFamily="34" charset="0"/>
              </a:rPr>
              <a:t>Wounds, </a:t>
            </a:r>
            <a:r>
              <a:rPr lang="en-US" sz="2000" dirty="0">
                <a:solidFill>
                  <a:srgbClr val="70F0FA"/>
                </a:solidFill>
                <a:latin typeface="Arial" pitchFamily="34" charset="0"/>
                <a:cs typeface="Arial" pitchFamily="34" charset="0"/>
              </a:rPr>
              <a:t>2000;12(5) :42A. 12 weeks</a:t>
            </a:r>
          </a:p>
          <a:p>
            <a:pPr marL="342900" indent="-342900" algn="l">
              <a:buAutoNum type="arabicParenBoth" startAt="3"/>
            </a:pPr>
            <a:r>
              <a:rPr lang="en-US" sz="2000" dirty="0" err="1" smtClean="0">
                <a:solidFill>
                  <a:srgbClr val="70F0FA"/>
                </a:solidFill>
                <a:latin typeface="Arial" pitchFamily="34" charset="0"/>
                <a:cs typeface="Arial" pitchFamily="34" charset="0"/>
              </a:rPr>
              <a:t>Smiell</a:t>
            </a:r>
            <a:r>
              <a:rPr lang="en-US" sz="2000" dirty="0" smtClean="0">
                <a:solidFill>
                  <a:srgbClr val="70F0FA"/>
                </a:solidFill>
                <a:latin typeface="Arial" pitchFamily="34" charset="0"/>
                <a:cs typeface="Arial" pitchFamily="34" charset="0"/>
              </a:rPr>
              <a:t> </a:t>
            </a:r>
            <a:r>
              <a:rPr lang="en-US" sz="2000" dirty="0">
                <a:solidFill>
                  <a:srgbClr val="70F0FA"/>
                </a:solidFill>
                <a:latin typeface="Arial" pitchFamily="34" charset="0"/>
                <a:cs typeface="Arial" pitchFamily="34" charset="0"/>
              </a:rPr>
              <a:t>J. </a:t>
            </a:r>
            <a:r>
              <a:rPr lang="en-US" sz="2000" i="1" dirty="0">
                <a:solidFill>
                  <a:srgbClr val="70F0FA"/>
                </a:solidFill>
                <a:latin typeface="Arial" pitchFamily="34" charset="0"/>
                <a:cs typeface="Arial" pitchFamily="34" charset="0"/>
              </a:rPr>
              <a:t>et al</a:t>
            </a:r>
            <a:r>
              <a:rPr lang="en-US" sz="2000" dirty="0">
                <a:solidFill>
                  <a:srgbClr val="70F0FA"/>
                </a:solidFill>
                <a:latin typeface="Arial" pitchFamily="34" charset="0"/>
                <a:cs typeface="Arial" pitchFamily="34" charset="0"/>
              </a:rPr>
              <a:t>. Wound Rep Regen 1999; 7:335:  20 weeks            </a:t>
            </a:r>
            <a:endParaRPr lang="en-US" sz="2000" dirty="0" smtClean="0">
              <a:solidFill>
                <a:srgbClr val="70F0FA"/>
              </a:solidFill>
              <a:latin typeface="Arial" pitchFamily="34" charset="0"/>
              <a:cs typeface="Arial" pitchFamily="34" charset="0"/>
            </a:endParaRPr>
          </a:p>
          <a:p>
            <a:pPr marL="342900" indent="-342900" algn="l">
              <a:buAutoNum type="arabicParenBoth" startAt="3"/>
            </a:pPr>
            <a:r>
              <a:rPr lang="en-US" sz="2000" dirty="0" smtClean="0">
                <a:solidFill>
                  <a:srgbClr val="70F0FA"/>
                </a:solidFill>
                <a:latin typeface="Arial" pitchFamily="34" charset="0"/>
                <a:cs typeface="Arial" pitchFamily="34" charset="0"/>
              </a:rPr>
              <a:t> Pollack </a:t>
            </a:r>
            <a:r>
              <a:rPr lang="en-US" sz="2000" dirty="0">
                <a:solidFill>
                  <a:srgbClr val="70F0FA"/>
                </a:solidFill>
                <a:latin typeface="Arial" pitchFamily="34" charset="0"/>
                <a:cs typeface="Arial" pitchFamily="34" charset="0"/>
              </a:rPr>
              <a:t>R.</a:t>
            </a:r>
            <a:r>
              <a:rPr lang="en-US" sz="2000" i="1" dirty="0">
                <a:solidFill>
                  <a:srgbClr val="70F0FA"/>
                </a:solidFill>
                <a:latin typeface="Arial" pitchFamily="34" charset="0"/>
                <a:cs typeface="Arial" pitchFamily="34" charset="0"/>
              </a:rPr>
              <a:t> Wounds</a:t>
            </a:r>
            <a:r>
              <a:rPr lang="en-US" sz="2000" dirty="0">
                <a:solidFill>
                  <a:srgbClr val="70F0FA"/>
                </a:solidFill>
                <a:latin typeface="Arial" pitchFamily="34" charset="0"/>
                <a:cs typeface="Arial" pitchFamily="34" charset="0"/>
              </a:rPr>
              <a:t> 1997;9(1):175. 12weeks</a:t>
            </a:r>
          </a:p>
          <a:p>
            <a:pPr algn="l"/>
            <a:r>
              <a:rPr lang="en-US" sz="2000" dirty="0">
                <a:solidFill>
                  <a:srgbClr val="70F0FA"/>
                </a:solidFill>
                <a:latin typeface="Arial" pitchFamily="34" charset="0"/>
                <a:cs typeface="Arial" pitchFamily="34" charset="0"/>
              </a:rPr>
              <a:t>(5) </a:t>
            </a:r>
            <a:r>
              <a:rPr lang="en-US" sz="2000" dirty="0" smtClean="0">
                <a:solidFill>
                  <a:srgbClr val="70F0FA"/>
                </a:solidFill>
                <a:latin typeface="Arial" pitchFamily="34" charset="0"/>
                <a:cs typeface="Arial" pitchFamily="34" charset="0"/>
              </a:rPr>
              <a:t> </a:t>
            </a:r>
            <a:r>
              <a:rPr lang="en-US" sz="2000" dirty="0" err="1">
                <a:solidFill>
                  <a:srgbClr val="70F0FA"/>
                </a:solidFill>
                <a:latin typeface="Arial" pitchFamily="34" charset="0"/>
                <a:cs typeface="Arial" pitchFamily="34" charset="0"/>
              </a:rPr>
              <a:t>Bentkover</a:t>
            </a:r>
            <a:r>
              <a:rPr lang="en-US" sz="2000" dirty="0">
                <a:solidFill>
                  <a:srgbClr val="70F0FA"/>
                </a:solidFill>
                <a:latin typeface="Arial" pitchFamily="34" charset="0"/>
                <a:cs typeface="Arial" pitchFamily="34" charset="0"/>
              </a:rPr>
              <a:t> JD, Champion AH. </a:t>
            </a:r>
            <a:r>
              <a:rPr lang="en-US" sz="2000" i="1" dirty="0">
                <a:solidFill>
                  <a:srgbClr val="70F0FA"/>
                </a:solidFill>
                <a:latin typeface="Arial" pitchFamily="34" charset="0"/>
                <a:cs typeface="Arial" pitchFamily="34" charset="0"/>
              </a:rPr>
              <a:t>Wounds</a:t>
            </a:r>
            <a:r>
              <a:rPr lang="en-US" sz="2000" dirty="0">
                <a:solidFill>
                  <a:srgbClr val="70F0FA"/>
                </a:solidFill>
                <a:latin typeface="Arial" pitchFamily="34" charset="0"/>
                <a:cs typeface="Arial" pitchFamily="34" charset="0"/>
              </a:rPr>
              <a:t>, 1993; 5(4):207-215: 20 </a:t>
            </a:r>
            <a:r>
              <a:rPr lang="en-US" sz="2000" dirty="0" smtClean="0">
                <a:solidFill>
                  <a:srgbClr val="70F0FA"/>
                </a:solidFill>
                <a:latin typeface="Arial" pitchFamily="34" charset="0"/>
                <a:cs typeface="Arial" pitchFamily="34" charset="0"/>
              </a:rPr>
              <a:t>weeks</a:t>
            </a:r>
            <a:endParaRPr lang="en-US" sz="2000" dirty="0">
              <a:solidFill>
                <a:srgbClr val="70F0FA"/>
              </a:solidFill>
              <a:latin typeface="Arial" pitchFamily="34" charset="0"/>
              <a:cs typeface="Arial" pitchFamily="34" charset="0"/>
            </a:endParaRPr>
          </a:p>
        </p:txBody>
      </p:sp>
      <p:sp>
        <p:nvSpPr>
          <p:cNvPr id="516101" name="Text Box 5"/>
          <p:cNvSpPr txBox="1">
            <a:spLocks noChangeArrowheads="1"/>
          </p:cNvSpPr>
          <p:nvPr/>
        </p:nvSpPr>
        <p:spPr bwMode="auto">
          <a:xfrm rot="-5400000">
            <a:off x="2627385" y="3689790"/>
            <a:ext cx="1882631" cy="294248"/>
          </a:xfrm>
          <a:prstGeom prst="rect">
            <a:avLst/>
          </a:prstGeom>
          <a:noFill/>
          <a:ln w="9525">
            <a:noFill/>
            <a:miter lim="800000"/>
            <a:headEnd/>
            <a:tailEnd/>
          </a:ln>
          <a:effectLst/>
        </p:spPr>
        <p:txBody>
          <a:bodyPr wrap="square">
            <a:spAutoFit/>
          </a:bodyPr>
          <a:lstStyle/>
          <a:p>
            <a:pPr algn="l"/>
            <a:r>
              <a:rPr lang="en-US" sz="1600" b="1" dirty="0" smtClean="0">
                <a:latin typeface="Times New Roman" pitchFamily="18" charset="0"/>
              </a:rPr>
              <a:t>Total Contact Cast </a:t>
            </a:r>
            <a:endParaRPr lang="en-US" sz="1600" b="1" dirty="0">
              <a:latin typeface="Times New Roman" pitchFamily="18" charset="0"/>
            </a:endParaRPr>
          </a:p>
        </p:txBody>
      </p:sp>
      <p:sp>
        <p:nvSpPr>
          <p:cNvPr id="516102" name="Text Box 6"/>
          <p:cNvSpPr txBox="1">
            <a:spLocks noChangeArrowheads="1"/>
          </p:cNvSpPr>
          <p:nvPr/>
        </p:nvSpPr>
        <p:spPr bwMode="auto">
          <a:xfrm rot="-5400000">
            <a:off x="2999242" y="3807958"/>
            <a:ext cx="1966564" cy="294248"/>
          </a:xfrm>
          <a:prstGeom prst="rect">
            <a:avLst/>
          </a:prstGeom>
          <a:noFill/>
          <a:ln w="9525">
            <a:noFill/>
            <a:miter lim="800000"/>
            <a:headEnd/>
            <a:tailEnd/>
          </a:ln>
          <a:effectLst/>
        </p:spPr>
        <p:txBody>
          <a:bodyPr wrap="none">
            <a:spAutoFit/>
          </a:bodyPr>
          <a:lstStyle/>
          <a:p>
            <a:pPr algn="l"/>
            <a:r>
              <a:rPr lang="en-US" sz="1600" b="1" dirty="0">
                <a:solidFill>
                  <a:schemeClr val="bg2"/>
                </a:solidFill>
                <a:latin typeface="Times New Roman" pitchFamily="18" charset="0"/>
              </a:rPr>
              <a:t>  </a:t>
            </a:r>
            <a:r>
              <a:rPr lang="en-US" sz="1600" b="1" dirty="0" smtClean="0">
                <a:solidFill>
                  <a:schemeClr val="tx1"/>
                </a:solidFill>
                <a:latin typeface="Times New Roman" pitchFamily="18" charset="0"/>
              </a:rPr>
              <a:t>Removable Walker</a:t>
            </a:r>
            <a:endParaRPr lang="en-US" sz="1600" b="1" dirty="0">
              <a:solidFill>
                <a:schemeClr val="tx1"/>
              </a:solidFill>
              <a:latin typeface="Times New Roman" pitchFamily="18" charset="0"/>
            </a:endParaRPr>
          </a:p>
        </p:txBody>
      </p:sp>
      <p:sp>
        <p:nvSpPr>
          <p:cNvPr id="516103" name="Text Box 7"/>
          <p:cNvSpPr txBox="1">
            <a:spLocks noChangeArrowheads="1"/>
          </p:cNvSpPr>
          <p:nvPr/>
        </p:nvSpPr>
        <p:spPr bwMode="auto">
          <a:xfrm rot="-5400000">
            <a:off x="3600450" y="3740150"/>
            <a:ext cx="1873250" cy="336550"/>
          </a:xfrm>
          <a:prstGeom prst="rect">
            <a:avLst/>
          </a:prstGeom>
          <a:noFill/>
          <a:ln w="9525">
            <a:noFill/>
            <a:miter lim="800000"/>
            <a:headEnd/>
            <a:tailEnd/>
          </a:ln>
          <a:effectLst/>
        </p:spPr>
        <p:txBody>
          <a:bodyPr wrap="none">
            <a:spAutoFit/>
          </a:bodyPr>
          <a:lstStyle/>
          <a:p>
            <a:pPr algn="l"/>
            <a:r>
              <a:rPr lang="en-US" sz="1600" b="1">
                <a:latin typeface="Times New Roman" pitchFamily="18" charset="0"/>
              </a:rPr>
              <a:t>Bioengineered Skin</a:t>
            </a:r>
          </a:p>
        </p:txBody>
      </p:sp>
      <p:sp>
        <p:nvSpPr>
          <p:cNvPr id="516104" name="Text Box 8"/>
          <p:cNvSpPr txBox="1">
            <a:spLocks noChangeArrowheads="1"/>
          </p:cNvSpPr>
          <p:nvPr/>
        </p:nvSpPr>
        <p:spPr bwMode="auto">
          <a:xfrm rot="-5400000">
            <a:off x="4513543" y="4046257"/>
            <a:ext cx="919162" cy="294248"/>
          </a:xfrm>
          <a:prstGeom prst="rect">
            <a:avLst/>
          </a:prstGeom>
          <a:noFill/>
          <a:ln w="9525">
            <a:noFill/>
            <a:miter lim="800000"/>
            <a:headEnd/>
            <a:tailEnd/>
          </a:ln>
          <a:effectLst/>
        </p:spPr>
        <p:txBody>
          <a:bodyPr>
            <a:spAutoFit/>
          </a:bodyPr>
          <a:lstStyle/>
          <a:p>
            <a:pPr algn="l"/>
            <a:r>
              <a:rPr lang="en-US" sz="1600" b="1" dirty="0">
                <a:solidFill>
                  <a:schemeClr val="tx1"/>
                </a:solidFill>
                <a:latin typeface="Times New Roman" pitchFamily="18" charset="0"/>
              </a:rPr>
              <a:t>Gauze</a:t>
            </a:r>
          </a:p>
        </p:txBody>
      </p:sp>
      <p:sp>
        <p:nvSpPr>
          <p:cNvPr id="516105" name="Text Box 9"/>
          <p:cNvSpPr txBox="1">
            <a:spLocks noChangeArrowheads="1"/>
          </p:cNvSpPr>
          <p:nvPr/>
        </p:nvSpPr>
        <p:spPr bwMode="auto">
          <a:xfrm rot="-5400000">
            <a:off x="5020469" y="3974307"/>
            <a:ext cx="1316037" cy="336550"/>
          </a:xfrm>
          <a:prstGeom prst="rect">
            <a:avLst/>
          </a:prstGeom>
          <a:noFill/>
          <a:ln w="9525">
            <a:noFill/>
            <a:miter lim="800000"/>
            <a:headEnd/>
            <a:tailEnd/>
          </a:ln>
          <a:effectLst/>
        </p:spPr>
        <p:txBody>
          <a:bodyPr wrap="none">
            <a:spAutoFit/>
          </a:bodyPr>
          <a:lstStyle/>
          <a:p>
            <a:pPr algn="l"/>
            <a:r>
              <a:rPr lang="en-US" sz="1600" b="1">
                <a:latin typeface="Times New Roman" pitchFamily="18" charset="0"/>
              </a:rPr>
              <a:t>RhPDGF BB</a:t>
            </a:r>
          </a:p>
        </p:txBody>
      </p:sp>
      <p:sp>
        <p:nvSpPr>
          <p:cNvPr id="516106" name="Text Box 10"/>
          <p:cNvSpPr txBox="1">
            <a:spLocks noChangeArrowheads="1"/>
          </p:cNvSpPr>
          <p:nvPr/>
        </p:nvSpPr>
        <p:spPr bwMode="auto">
          <a:xfrm rot="-5400000">
            <a:off x="5510212" y="3668713"/>
            <a:ext cx="2162175" cy="336550"/>
          </a:xfrm>
          <a:prstGeom prst="rect">
            <a:avLst/>
          </a:prstGeom>
          <a:noFill/>
          <a:ln w="9525">
            <a:noFill/>
            <a:miter lim="800000"/>
            <a:headEnd/>
            <a:tailEnd/>
          </a:ln>
          <a:effectLst/>
        </p:spPr>
        <p:txBody>
          <a:bodyPr wrap="none">
            <a:spAutoFit/>
          </a:bodyPr>
          <a:lstStyle/>
          <a:p>
            <a:pPr algn="l"/>
            <a:r>
              <a:rPr lang="en-US" sz="1600" b="1">
                <a:latin typeface="Times New Roman" pitchFamily="18" charset="0"/>
              </a:rPr>
              <a:t>Bioengineered Dermis </a:t>
            </a:r>
          </a:p>
        </p:txBody>
      </p:sp>
      <p:sp>
        <p:nvSpPr>
          <p:cNvPr id="516107" name="Text Box 11"/>
          <p:cNvSpPr txBox="1">
            <a:spLocks noChangeArrowheads="1"/>
          </p:cNvSpPr>
          <p:nvPr/>
        </p:nvSpPr>
        <p:spPr bwMode="auto">
          <a:xfrm rot="-5400000">
            <a:off x="6718492" y="3759713"/>
            <a:ext cx="1733167" cy="294248"/>
          </a:xfrm>
          <a:prstGeom prst="rect">
            <a:avLst/>
          </a:prstGeom>
          <a:noFill/>
          <a:ln w="9525">
            <a:noFill/>
            <a:miter lim="800000"/>
            <a:headEnd/>
            <a:tailEnd/>
          </a:ln>
          <a:effectLst/>
        </p:spPr>
        <p:txBody>
          <a:bodyPr wrap="none">
            <a:spAutoFit/>
          </a:bodyPr>
          <a:lstStyle/>
          <a:p>
            <a:pPr algn="l"/>
            <a:r>
              <a:rPr lang="en-US" sz="1600" b="1" dirty="0">
                <a:latin typeface="Times New Roman" pitchFamily="18" charset="0"/>
              </a:rPr>
              <a:t>Platelet </a:t>
            </a:r>
            <a:r>
              <a:rPr lang="en-US" sz="1600" b="1" dirty="0" err="1">
                <a:latin typeface="Times New Roman" pitchFamily="18" charset="0"/>
              </a:rPr>
              <a:t>Releasate</a:t>
            </a:r>
            <a:endParaRPr lang="en-US" sz="1600" b="1" dirty="0">
              <a:latin typeface="Times New Roman" pitchFamily="18" charset="0"/>
            </a:endParaRPr>
          </a:p>
        </p:txBody>
      </p:sp>
      <p:sp>
        <p:nvSpPr>
          <p:cNvPr id="516108" name="Text Box 12"/>
          <p:cNvSpPr txBox="1">
            <a:spLocks noChangeArrowheads="1"/>
          </p:cNvSpPr>
          <p:nvPr/>
        </p:nvSpPr>
        <p:spPr bwMode="auto">
          <a:xfrm rot="-5400000">
            <a:off x="5504143" y="4046257"/>
            <a:ext cx="919162" cy="294248"/>
          </a:xfrm>
          <a:prstGeom prst="rect">
            <a:avLst/>
          </a:prstGeom>
          <a:noFill/>
          <a:ln w="9525">
            <a:noFill/>
            <a:miter lim="800000"/>
            <a:headEnd/>
            <a:tailEnd/>
          </a:ln>
          <a:effectLst/>
        </p:spPr>
        <p:txBody>
          <a:bodyPr>
            <a:spAutoFit/>
          </a:bodyPr>
          <a:lstStyle/>
          <a:p>
            <a:pPr algn="l"/>
            <a:r>
              <a:rPr lang="en-US" sz="1600" b="1" dirty="0">
                <a:solidFill>
                  <a:schemeClr val="tx1"/>
                </a:solidFill>
                <a:latin typeface="Times New Roman" pitchFamily="18" charset="0"/>
              </a:rPr>
              <a:t>Placebo</a:t>
            </a:r>
          </a:p>
        </p:txBody>
      </p:sp>
      <p:sp>
        <p:nvSpPr>
          <p:cNvPr id="516109" name="Text Box 13"/>
          <p:cNvSpPr txBox="1">
            <a:spLocks noChangeArrowheads="1"/>
          </p:cNvSpPr>
          <p:nvPr/>
        </p:nvSpPr>
        <p:spPr bwMode="auto">
          <a:xfrm rot="-5400000">
            <a:off x="6514307" y="4197070"/>
            <a:ext cx="919162" cy="294248"/>
          </a:xfrm>
          <a:prstGeom prst="rect">
            <a:avLst/>
          </a:prstGeom>
          <a:noFill/>
          <a:ln w="9525">
            <a:noFill/>
            <a:miter lim="800000"/>
            <a:headEnd/>
            <a:tailEnd/>
          </a:ln>
          <a:effectLst/>
        </p:spPr>
        <p:txBody>
          <a:bodyPr>
            <a:spAutoFit/>
          </a:bodyPr>
          <a:lstStyle/>
          <a:p>
            <a:pPr algn="l"/>
            <a:r>
              <a:rPr lang="en-US" sz="1600" b="1" dirty="0">
                <a:solidFill>
                  <a:schemeClr val="tx1"/>
                </a:solidFill>
                <a:latin typeface="Times New Roman" pitchFamily="18" charset="0"/>
              </a:rPr>
              <a:t>Gauze</a:t>
            </a:r>
          </a:p>
        </p:txBody>
      </p:sp>
      <p:sp>
        <p:nvSpPr>
          <p:cNvPr id="516110" name="Text Box 14"/>
          <p:cNvSpPr txBox="1">
            <a:spLocks noChangeArrowheads="1"/>
          </p:cNvSpPr>
          <p:nvPr/>
        </p:nvSpPr>
        <p:spPr bwMode="auto">
          <a:xfrm rot="-5400000">
            <a:off x="7485343" y="4122457"/>
            <a:ext cx="919162" cy="294248"/>
          </a:xfrm>
          <a:prstGeom prst="rect">
            <a:avLst/>
          </a:prstGeom>
          <a:noFill/>
          <a:ln w="9525">
            <a:noFill/>
            <a:miter lim="800000"/>
            <a:headEnd/>
            <a:tailEnd/>
          </a:ln>
          <a:effectLst/>
        </p:spPr>
        <p:txBody>
          <a:bodyPr>
            <a:spAutoFit/>
          </a:bodyPr>
          <a:lstStyle/>
          <a:p>
            <a:pPr algn="l"/>
            <a:r>
              <a:rPr lang="en-US" sz="1600" b="1" dirty="0">
                <a:solidFill>
                  <a:schemeClr val="tx1"/>
                </a:solidFill>
                <a:latin typeface="Times New Roman" pitchFamily="18" charset="0"/>
              </a:rPr>
              <a:t>Gauze</a:t>
            </a:r>
          </a:p>
        </p:txBody>
      </p:sp>
      <p:pic>
        <p:nvPicPr>
          <p:cNvPr id="16" name="Picture 8"/>
          <p:cNvPicPr>
            <a:picLocks noChangeAspect="1" noChangeArrowheads="1"/>
          </p:cNvPicPr>
          <p:nvPr/>
        </p:nvPicPr>
        <p:blipFill>
          <a:blip r:embed="rId4" cstate="print">
            <a:lum bright="-6000"/>
          </a:blip>
          <a:srcRect l="12000" t="5452" r="19000"/>
          <a:stretch>
            <a:fillRect/>
          </a:stretch>
        </p:blipFill>
        <p:spPr>
          <a:xfrm>
            <a:off x="228600" y="1143000"/>
            <a:ext cx="2411485" cy="2133600"/>
          </a:xfrm>
          <a:prstGeom prst="rect">
            <a:avLst/>
          </a:prstGeom>
          <a:noFill/>
          <a:ln/>
          <a:effectLst/>
        </p:spPr>
      </p:pic>
    </p:spTree>
  </p:cSld>
  <p:clrMapOvr>
    <a:masterClrMapping/>
  </p:clrMapOvr>
  <p:transition advTm="71168"/>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a:xfrm>
            <a:off x="457200" y="304800"/>
            <a:ext cx="8458200" cy="1447800"/>
          </a:xfrm>
        </p:spPr>
        <p:txBody>
          <a:bodyPr/>
          <a:lstStyle/>
          <a:p>
            <a:r>
              <a:rPr lang="en-US" sz="2800" dirty="0"/>
              <a:t>More Wounds Healed Faster </a:t>
            </a:r>
            <a:r>
              <a:rPr lang="en-US" sz="2800" dirty="0" smtClean="0"/>
              <a:t> Than Historic Controls Using </a:t>
            </a:r>
            <a:r>
              <a:rPr lang="en-US" sz="2800" dirty="0"/>
              <a:t>EB Practice in  Home </a:t>
            </a:r>
            <a:r>
              <a:rPr lang="en-US" sz="2800" dirty="0" smtClean="0"/>
              <a:t>Telemedicine</a:t>
            </a:r>
            <a:r>
              <a:rPr lang="en-US" sz="2800" baseline="30000" dirty="0" smtClean="0"/>
              <a:t>1</a:t>
            </a:r>
            <a:r>
              <a:rPr lang="en-US" sz="2800" dirty="0" smtClean="0"/>
              <a:t> </a:t>
            </a:r>
            <a:r>
              <a:rPr lang="en-US" sz="2800" dirty="0"/>
              <a:t/>
            </a:r>
            <a:br>
              <a:rPr lang="en-US" sz="2800" dirty="0"/>
            </a:br>
            <a:r>
              <a:rPr lang="en-US" sz="1000" dirty="0"/>
              <a:t/>
            </a:r>
            <a:br>
              <a:rPr lang="en-US" sz="1000" dirty="0"/>
            </a:br>
            <a:r>
              <a:rPr lang="en-US" sz="2000" baseline="30000" dirty="0" smtClean="0">
                <a:solidFill>
                  <a:srgbClr val="70F0FA"/>
                </a:solidFill>
              </a:rPr>
              <a:t>1</a:t>
            </a:r>
            <a:r>
              <a:rPr lang="en-US" sz="2000" dirty="0" smtClean="0">
                <a:solidFill>
                  <a:srgbClr val="70F0FA"/>
                </a:solidFill>
              </a:rPr>
              <a:t> Kobza </a:t>
            </a:r>
            <a:r>
              <a:rPr lang="en-US" sz="2000" dirty="0">
                <a:solidFill>
                  <a:srgbClr val="70F0FA"/>
                </a:solidFill>
              </a:rPr>
              <a:t>L, Scheurich A. </a:t>
            </a:r>
            <a:r>
              <a:rPr lang="en-US" sz="2000" i="1" dirty="0">
                <a:solidFill>
                  <a:srgbClr val="70F0FA"/>
                </a:solidFill>
              </a:rPr>
              <a:t>Ostomy/Wound </a:t>
            </a:r>
            <a:r>
              <a:rPr lang="en-US" sz="2000" i="1" dirty="0" err="1">
                <a:solidFill>
                  <a:srgbClr val="70F0FA"/>
                </a:solidFill>
              </a:rPr>
              <a:t>Manag</a:t>
            </a:r>
            <a:r>
              <a:rPr lang="en-US" sz="2000" i="1" dirty="0">
                <a:solidFill>
                  <a:srgbClr val="70F0FA"/>
                </a:solidFill>
              </a:rPr>
              <a:t>. 2000; </a:t>
            </a:r>
            <a:r>
              <a:rPr lang="en-US" sz="2000" dirty="0">
                <a:solidFill>
                  <a:srgbClr val="70F0FA"/>
                </a:solidFill>
              </a:rPr>
              <a:t>46(10):</a:t>
            </a:r>
            <a:r>
              <a:rPr lang="en-US" sz="2000" dirty="0" smtClean="0">
                <a:solidFill>
                  <a:srgbClr val="70F0FA"/>
                </a:solidFill>
              </a:rPr>
              <a:t>48-53</a:t>
            </a:r>
            <a:endParaRPr lang="en-US" sz="2800" dirty="0">
              <a:solidFill>
                <a:srgbClr val="70F0FA"/>
              </a:solidFill>
            </a:endParaRPr>
          </a:p>
        </p:txBody>
      </p:sp>
      <p:graphicFrame>
        <p:nvGraphicFramePr>
          <p:cNvPr id="15" name="Object 2"/>
          <p:cNvGraphicFramePr>
            <a:graphicFrameLocks noGrp="1" noChangeAspect="1"/>
          </p:cNvGraphicFramePr>
          <p:nvPr>
            <p:ph type="chart" idx="1"/>
          </p:nvPr>
        </p:nvGraphicFramePr>
        <p:xfrm>
          <a:off x="50800" y="1879600"/>
          <a:ext cx="8966200" cy="4699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ChangeArrowheads="1"/>
          </p:cNvSpPr>
          <p:nvPr>
            <p:ph type="title"/>
          </p:nvPr>
        </p:nvSpPr>
        <p:spPr>
          <a:xfrm>
            <a:off x="0" y="228600"/>
            <a:ext cx="8915400" cy="1143000"/>
          </a:xfrm>
        </p:spPr>
        <p:txBody>
          <a:bodyPr/>
          <a:lstStyle/>
          <a:p>
            <a:r>
              <a:rPr lang="en-US" sz="2800" dirty="0"/>
              <a:t>Implementing </a:t>
            </a:r>
            <a:r>
              <a:rPr lang="en-US" sz="2800" dirty="0" smtClean="0"/>
              <a:t>EB </a:t>
            </a:r>
            <a:r>
              <a:rPr lang="en-US" sz="2800" dirty="0"/>
              <a:t>validated wound care guideline </a:t>
            </a:r>
            <a:r>
              <a:rPr lang="en-US" sz="2800" dirty="0" smtClean="0"/>
              <a:t>adapted for </a:t>
            </a:r>
            <a:r>
              <a:rPr lang="en-US" sz="2800" dirty="0"/>
              <a:t>Nova Scotia home care reduced time and costs to healing or discharge to family </a:t>
            </a:r>
            <a:r>
              <a:rPr lang="en-US" sz="2800" dirty="0" smtClean="0"/>
              <a:t>care.</a:t>
            </a:r>
            <a:r>
              <a:rPr lang="en-US" sz="2800" baseline="30000" dirty="0" smtClean="0"/>
              <a:t>1</a:t>
            </a:r>
            <a:endParaRPr lang="en-US" sz="2800" dirty="0"/>
          </a:p>
        </p:txBody>
      </p:sp>
      <p:graphicFrame>
        <p:nvGraphicFramePr>
          <p:cNvPr id="6" name="Object 2"/>
          <p:cNvGraphicFramePr>
            <a:graphicFrameLocks noGrp="1" noChangeAspect="1"/>
          </p:cNvGraphicFramePr>
          <p:nvPr>
            <p:ph type="chart" idx="1"/>
          </p:nvPr>
        </p:nvGraphicFramePr>
        <p:xfrm>
          <a:off x="50800" y="1574800"/>
          <a:ext cx="9042400" cy="5276850"/>
        </p:xfrm>
        <a:graphic>
          <a:graphicData uri="http://schemas.openxmlformats.org/drawingml/2006/chart">
            <c:chart xmlns:c="http://schemas.openxmlformats.org/drawingml/2006/chart" xmlns:r="http://schemas.openxmlformats.org/officeDocument/2006/relationships" r:id="rId3"/>
          </a:graphicData>
        </a:graphic>
      </p:graphicFrame>
      <p:sp>
        <p:nvSpPr>
          <p:cNvPr id="464900" name="Text Box 4"/>
          <p:cNvSpPr txBox="1">
            <a:spLocks noChangeArrowheads="1"/>
          </p:cNvSpPr>
          <p:nvPr/>
        </p:nvSpPr>
        <p:spPr bwMode="auto">
          <a:xfrm>
            <a:off x="6400800" y="5667375"/>
            <a:ext cx="2971800" cy="1000787"/>
          </a:xfrm>
          <a:prstGeom prst="rect">
            <a:avLst/>
          </a:prstGeom>
          <a:noFill/>
          <a:ln w="9525">
            <a:noFill/>
            <a:miter lim="800000"/>
            <a:headEnd/>
            <a:tailEnd/>
          </a:ln>
          <a:effectLst/>
        </p:spPr>
        <p:txBody>
          <a:bodyPr>
            <a:spAutoFit/>
          </a:bodyPr>
          <a:lstStyle/>
          <a:p>
            <a:pPr algn="l"/>
            <a:r>
              <a:rPr lang="en-US" sz="1800" baseline="30000" dirty="0">
                <a:solidFill>
                  <a:srgbClr val="F6FC04"/>
                </a:solidFill>
              </a:rPr>
              <a:t>1</a:t>
            </a:r>
            <a:r>
              <a:rPr lang="en-US" sz="1800" dirty="0">
                <a:solidFill>
                  <a:srgbClr val="F6FC04"/>
                </a:solidFill>
              </a:rPr>
              <a:t>Numbers in parentheses are total clients healed during specified year, </a:t>
            </a:r>
          </a:p>
          <a:p>
            <a:pPr algn="l"/>
            <a:r>
              <a:rPr lang="en-US" sz="1800" dirty="0">
                <a:solidFill>
                  <a:srgbClr val="F6FC04"/>
                </a:solidFill>
              </a:rPr>
              <a:t>not total receiving care.</a:t>
            </a:r>
            <a:endParaRPr lang="en-US" sz="1800" baseline="30000" dirty="0">
              <a:solidFill>
                <a:srgbClr val="F6FC04"/>
              </a:solidFill>
            </a:endParaRPr>
          </a:p>
        </p:txBody>
      </p:sp>
      <p:sp>
        <p:nvSpPr>
          <p:cNvPr id="464901" name="Text Box 5"/>
          <p:cNvSpPr txBox="1">
            <a:spLocks noChangeArrowheads="1"/>
          </p:cNvSpPr>
          <p:nvPr/>
        </p:nvSpPr>
        <p:spPr bwMode="auto">
          <a:xfrm>
            <a:off x="1066800" y="1447800"/>
            <a:ext cx="7467600" cy="344710"/>
          </a:xfrm>
          <a:prstGeom prst="rect">
            <a:avLst/>
          </a:prstGeom>
          <a:noFill/>
          <a:ln w="9525">
            <a:noFill/>
            <a:miter lim="800000"/>
            <a:headEnd/>
            <a:tailEnd/>
          </a:ln>
          <a:effectLst/>
        </p:spPr>
        <p:txBody>
          <a:bodyPr>
            <a:spAutoFit/>
          </a:bodyPr>
          <a:lstStyle/>
          <a:p>
            <a:pPr algn="l">
              <a:spcBef>
                <a:spcPct val="20000"/>
              </a:spcBef>
            </a:pPr>
            <a:r>
              <a:rPr lang="en-US" sz="2000" dirty="0" smtClean="0">
                <a:solidFill>
                  <a:srgbClr val="70F0FA"/>
                </a:solidFill>
              </a:rPr>
              <a:t>1. </a:t>
            </a:r>
            <a:r>
              <a:rPr lang="en-US" sz="2000" dirty="0" err="1" smtClean="0">
                <a:solidFill>
                  <a:srgbClr val="70F0FA"/>
                </a:solidFill>
              </a:rPr>
              <a:t>McIsaac</a:t>
            </a:r>
            <a:r>
              <a:rPr lang="en-US" sz="2000" dirty="0" smtClean="0">
                <a:solidFill>
                  <a:srgbClr val="70F0FA"/>
                </a:solidFill>
              </a:rPr>
              <a:t> C</a:t>
            </a:r>
            <a:r>
              <a:rPr lang="en-US" sz="2000" dirty="0">
                <a:solidFill>
                  <a:srgbClr val="70F0FA"/>
                </a:solidFill>
              </a:rPr>
              <a:t>. </a:t>
            </a:r>
            <a:r>
              <a:rPr lang="en-US" sz="2000" i="1" dirty="0">
                <a:solidFill>
                  <a:srgbClr val="70F0FA"/>
                </a:solidFill>
              </a:rPr>
              <a:t>O/WM 2005 Apr;51(4):54-6, 58, 59 passim.</a:t>
            </a:r>
            <a:r>
              <a:rPr lang="en-US" sz="2000" dirty="0">
                <a:solidFill>
                  <a:srgbClr val="70F0FA"/>
                </a:solidFill>
              </a:rPr>
              <a:t> </a:t>
            </a:r>
            <a:endParaRPr lang="en-US" sz="2000" i="1" dirty="0">
              <a:solidFill>
                <a:srgbClr val="70F0FA"/>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228600" y="228600"/>
            <a:ext cx="8686800" cy="1143000"/>
          </a:xfrm>
        </p:spPr>
        <p:txBody>
          <a:bodyPr/>
          <a:lstStyle/>
          <a:p>
            <a:r>
              <a:rPr lang="en-US" dirty="0" smtClean="0"/>
              <a:t>Science sets you free to improve wound care outcomes! </a:t>
            </a:r>
            <a:endParaRPr lang="en-US" dirty="0"/>
          </a:p>
        </p:txBody>
      </p:sp>
      <p:sp>
        <p:nvSpPr>
          <p:cNvPr id="137219" name="Rectangle 3"/>
          <p:cNvSpPr>
            <a:spLocks noGrp="1" noChangeArrowheads="1"/>
          </p:cNvSpPr>
          <p:nvPr>
            <p:ph type="body" idx="1"/>
          </p:nvPr>
        </p:nvSpPr>
        <p:spPr>
          <a:xfrm>
            <a:off x="304800" y="1828800"/>
            <a:ext cx="4876800" cy="4724400"/>
          </a:xfrm>
        </p:spPr>
        <p:txBody>
          <a:bodyPr/>
          <a:lstStyle/>
          <a:p>
            <a:r>
              <a:rPr lang="en-US" sz="2800" dirty="0" smtClean="0"/>
              <a:t>Fact:  Evidence bases patient-oriented wound care on knowledge</a:t>
            </a:r>
          </a:p>
          <a:p>
            <a:r>
              <a:rPr lang="en-US" sz="2800" dirty="0" smtClean="0"/>
              <a:t>Better, more reliable outcomes for</a:t>
            </a:r>
          </a:p>
          <a:p>
            <a:pPr lvl="1"/>
            <a:r>
              <a:rPr lang="en-US" sz="2400" dirty="0" smtClean="0"/>
              <a:t>Patient</a:t>
            </a:r>
          </a:p>
          <a:p>
            <a:pPr lvl="1"/>
            <a:r>
              <a:rPr lang="en-US" sz="2400" dirty="0" smtClean="0"/>
              <a:t>Wound</a:t>
            </a:r>
            <a:endParaRPr lang="en-US" sz="2400" dirty="0"/>
          </a:p>
          <a:p>
            <a:r>
              <a:rPr lang="en-US" sz="2800" dirty="0" smtClean="0"/>
              <a:t>Progress to be proud of</a:t>
            </a:r>
            <a:endParaRPr lang="en-US" sz="2800" dirty="0"/>
          </a:p>
          <a:p>
            <a:pPr lvl="1"/>
            <a:r>
              <a:rPr lang="en-US" sz="2400" dirty="0" smtClean="0"/>
              <a:t>Faster healing</a:t>
            </a:r>
          </a:p>
          <a:p>
            <a:pPr lvl="1"/>
            <a:r>
              <a:rPr lang="en-US" sz="2400" dirty="0" smtClean="0"/>
              <a:t>   pain, complications, cost</a:t>
            </a:r>
            <a:endParaRPr lang="en-US" sz="2400" baseline="30000" dirty="0"/>
          </a:p>
          <a:p>
            <a:endParaRPr lang="en-US" sz="2800" baseline="30000" dirty="0"/>
          </a:p>
        </p:txBody>
      </p:sp>
      <p:graphicFrame>
        <p:nvGraphicFramePr>
          <p:cNvPr id="171009" name="Object 6"/>
          <p:cNvGraphicFramePr>
            <a:graphicFrameLocks/>
          </p:cNvGraphicFramePr>
          <p:nvPr/>
        </p:nvGraphicFramePr>
        <p:xfrm>
          <a:off x="4953000" y="2057400"/>
          <a:ext cx="3886200" cy="4267200"/>
        </p:xfrm>
        <a:graphic>
          <a:graphicData uri="http://schemas.openxmlformats.org/presentationml/2006/ole">
            <p:oleObj spid="_x0000_s171009" name="Clip" r:id="rId4" imgW="1930320" imgH="2436480" progId="">
              <p:embed/>
            </p:oleObj>
          </a:graphicData>
        </a:graphic>
      </p:graphicFrame>
      <p:sp>
        <p:nvSpPr>
          <p:cNvPr id="7" name="Rectangle 6"/>
          <p:cNvSpPr/>
          <p:nvPr/>
        </p:nvSpPr>
        <p:spPr bwMode="auto">
          <a:xfrm>
            <a:off x="6019800" y="5486400"/>
            <a:ext cx="1676400" cy="381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82000"/>
              </a:lnSpc>
              <a:spcBef>
                <a:spcPct val="0"/>
              </a:spcBef>
              <a:spcAft>
                <a:spcPct val="0"/>
              </a:spcAft>
              <a:buClr>
                <a:srgbClr val="EAEAEA"/>
              </a:buClr>
              <a:buSzPct val="100000"/>
              <a:buFont typeface="Times New Roman" pitchFamily="18" charset="0"/>
              <a:buNone/>
              <a:tabLst/>
            </a:pPr>
            <a:r>
              <a:rPr kumimoji="0" lang="en-US" sz="2800" b="0" i="0" u="none" strike="noStrike" cap="none" normalizeH="0" baseline="0" dirty="0" smtClean="0">
                <a:ln>
                  <a:noFill/>
                </a:ln>
                <a:solidFill>
                  <a:schemeClr val="tx1"/>
                </a:solidFill>
                <a:effectLst/>
                <a:latin typeface="Arial" charset="0"/>
                <a:cs typeface="Lucida Sans Unicode" pitchFamily="34" charset="0"/>
              </a:rPr>
              <a:t>Evidence</a:t>
            </a:r>
          </a:p>
        </p:txBody>
      </p:sp>
      <p:sp>
        <p:nvSpPr>
          <p:cNvPr id="8" name="Rectangle 7"/>
          <p:cNvSpPr/>
          <p:nvPr/>
        </p:nvSpPr>
        <p:spPr bwMode="auto">
          <a:xfrm>
            <a:off x="5943600" y="2362200"/>
            <a:ext cx="1828800" cy="1143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0" fontAlgn="base" latinLnBrk="0" hangingPunct="0">
              <a:lnSpc>
                <a:spcPct val="82000"/>
              </a:lnSpc>
              <a:spcBef>
                <a:spcPct val="0"/>
              </a:spcBef>
              <a:spcAft>
                <a:spcPct val="0"/>
              </a:spcAft>
              <a:buClr>
                <a:srgbClr val="EAEAEA"/>
              </a:buClr>
              <a:buSzPct val="100000"/>
              <a:buFont typeface="Times New Roman" pitchFamily="18" charset="0"/>
              <a:buNone/>
              <a:tabLst/>
            </a:pPr>
            <a:r>
              <a:rPr kumimoji="0" lang="en-US" sz="2800" b="0" i="0" u="none" strike="noStrike" cap="none" normalizeH="0" baseline="0" dirty="0" smtClean="0">
                <a:ln>
                  <a:noFill/>
                </a:ln>
                <a:solidFill>
                  <a:schemeClr val="tx1"/>
                </a:solidFill>
                <a:effectLst/>
                <a:latin typeface="Arial" charset="0"/>
                <a:cs typeface="Lucida Sans Unicode" pitchFamily="34" charset="0"/>
              </a:rPr>
              <a:t>Achieve Winning Outcomes</a:t>
            </a:r>
          </a:p>
        </p:txBody>
      </p:sp>
      <p:sp>
        <p:nvSpPr>
          <p:cNvPr id="9" name="Down Arrow 8"/>
          <p:cNvSpPr/>
          <p:nvPr/>
        </p:nvSpPr>
        <p:spPr bwMode="auto">
          <a:xfrm>
            <a:off x="1219200" y="6096000"/>
            <a:ext cx="304800" cy="381000"/>
          </a:xfrm>
          <a:prstGeom prst="down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82000"/>
              </a:lnSpc>
              <a:spcBef>
                <a:spcPct val="0"/>
              </a:spcBef>
              <a:spcAft>
                <a:spcPct val="0"/>
              </a:spcAft>
              <a:buClr>
                <a:srgbClr val="EAEAEA"/>
              </a:buClr>
              <a:buSzPct val="100000"/>
              <a:buFont typeface="Times New Roman" pitchFamily="18" charset="0"/>
              <a:buNone/>
              <a:tabLst/>
            </a:pPr>
            <a:endParaRPr kumimoji="0" lang="en-US" sz="2400" b="0" i="0" u="none" strike="noStrike" cap="none" normalizeH="0" baseline="0" smtClean="0">
              <a:ln>
                <a:noFill/>
              </a:ln>
              <a:solidFill>
                <a:schemeClr val="bg1"/>
              </a:solidFill>
              <a:effectLst/>
              <a:latin typeface="Arial" charset="0"/>
              <a:cs typeface="Lucida Sans Unicode"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Lucida Sans Unicode"/>
      </a:majorFont>
      <a:minorFont>
        <a:latin typeface="Arial"/>
        <a:ea typefac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82000"/>
          </a:lnSpc>
          <a:spcBef>
            <a:spcPct val="0"/>
          </a:spcBef>
          <a:spcAft>
            <a:spcPct val="0"/>
          </a:spcAft>
          <a:buClr>
            <a:srgbClr val="EAEAEA"/>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Arial" charset="0"/>
            <a:cs typeface="Lucida Sans Unicode"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82000"/>
          </a:lnSpc>
          <a:spcBef>
            <a:spcPct val="0"/>
          </a:spcBef>
          <a:spcAft>
            <a:spcPct val="0"/>
          </a:spcAft>
          <a:buClr>
            <a:srgbClr val="EAEAEA"/>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Arial" charset="0"/>
            <a:cs typeface="Lucida Sans Unicode"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60845</TotalTime>
  <Words>5440</Words>
  <Application>Microsoft Office PowerPoint</Application>
  <PresentationFormat>On-screen Show (4:3)</PresentationFormat>
  <Paragraphs>559</Paragraphs>
  <Slides>35</Slides>
  <Notes>35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35</vt:i4>
      </vt:variant>
    </vt:vector>
  </HeadingPairs>
  <TitlesOfParts>
    <vt:vector size="38" baseType="lpstr">
      <vt:lpstr>Default Design</vt:lpstr>
      <vt:lpstr>Clip</vt:lpstr>
      <vt:lpstr>Document</vt:lpstr>
      <vt:lpstr>Science: Freedom to Advance Wound Care  John Boswick Memorial Lecture SAWC/WHS, April 16, 2011</vt:lpstr>
      <vt:lpstr>Objectives Participants will be able to...</vt:lpstr>
      <vt:lpstr>When I first met John Boswick…          Randomized clinical trials convinced him. </vt:lpstr>
      <vt:lpstr>Evidence Based Wound Care</vt:lpstr>
      <vt:lpstr>FACT EB Wound Care Is Patient-Oriented1</vt:lpstr>
      <vt:lpstr>Doctor's Visit  Traditional       Evidence-Based</vt:lpstr>
      <vt:lpstr>FACT: Ample Science</vt:lpstr>
      <vt:lpstr>State of Wound Care Science  MEDLINE Search January 2011</vt:lpstr>
      <vt:lpstr>Hallmarks OF Good Evidence1,2</vt:lpstr>
      <vt:lpstr>Others Have Sorted RCT Evidence  Signal From Noise For You  http://www….</vt:lpstr>
      <vt:lpstr>Fact:  Science Speeds Innovation </vt:lpstr>
      <vt:lpstr>EB Wound Care Means Freedom to Learn Facts Hippocrates   460-400 BCE Law, Book IV</vt:lpstr>
      <vt:lpstr>If opinion is as strong as relevant RCT evidence in informing care decisions…</vt:lpstr>
      <vt:lpstr>Which Evidence is Stronger? http://www.ahrq.gov/clinic/epcsums/strengthsum.htm</vt:lpstr>
      <vt:lpstr>Fact: Evidence Supplements Wisdom</vt:lpstr>
      <vt:lpstr>Realize How Evidence Improves  Wound Care Outcomes        BRIDGING THE GAP BETWEEN EVIDENCE AND PRACTICE  </vt:lpstr>
      <vt:lpstr>“Quality health care means...</vt:lpstr>
      <vt:lpstr>Pearls For Using Evidence-Based Wound Care</vt:lpstr>
      <vt:lpstr>EB Practice Starts With  YOU and YOUR PATIENTS</vt:lpstr>
      <vt:lpstr>Multidisciplinary Team’s Work!</vt:lpstr>
      <vt:lpstr>Evidence-Based  ACTION PLAN TO REACH GOALS</vt:lpstr>
      <vt:lpstr>Build Protocols and Checklists  From Evidence-Based Guidelines or Content Validated “Guidelines of Guidelines”</vt:lpstr>
      <vt:lpstr>System Wide Quality Improvement</vt:lpstr>
      <vt:lpstr>VALUE OF MEASURING PROGRESS     Improve Clinical Outcomes!  Stand Out in the Crowd!</vt:lpstr>
      <vt:lpstr>Slide 25</vt:lpstr>
      <vt:lpstr>Meta-Analysis of Controlled Studies Measuring Venous Ulcer Healing</vt:lpstr>
      <vt:lpstr>E-B Skin Care Reduced Pressure Ulcer Incidence, Costs: 2 Long Term Care Sites</vt:lpstr>
      <vt:lpstr>Evidence-based Protocols Reduce Home Care Pressure Ulcer Prevalence  Hanson D, Langemo D,, et al. Home Healthcare Nurse, 1996;14(7):525-31 </vt:lpstr>
      <vt:lpstr>Using Braden Risk &lt;18  To Focus E-B Pressure Ulcer Care Reduced Incidence and Saved $$</vt:lpstr>
      <vt:lpstr>Evidence-Based PU Prevention Protocol Increased Preventive Mattress Use (p&lt;0.005)</vt:lpstr>
      <vt:lpstr>Meta-Analysis of  Controlled Studies Measuring Stage 2-3 Pressure Ulcer Healing</vt:lpstr>
      <vt:lpstr>Diabetic Neuropathic Foot Ulcers Evidence:  Consistent Off-loading Has Best Outcomes</vt:lpstr>
      <vt:lpstr>More Wounds Healed Faster  Than Historic Controls Using EB Practice in  Home Telemedicine1   1 Kobza L, Scheurich A. Ostomy/Wound Manag. 2000; 46(10):48-53</vt:lpstr>
      <vt:lpstr>Implementing EB validated wound care guideline adapted for Nova Scotia home care reduced time and costs to healing or discharge to family care.1</vt:lpstr>
      <vt:lpstr>Science sets you free to improve wound care outcomes!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 for Performance (P4P)</dc:title>
  <cp:lastModifiedBy> Laura Bolton</cp:lastModifiedBy>
  <cp:revision>668</cp:revision>
  <dcterms:modified xsi:type="dcterms:W3CDTF">2012-05-08T18:08:14Z</dcterms:modified>
</cp:coreProperties>
</file>